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5.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6.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7.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8.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9" r:id="rId5"/>
    <p:sldMasterId id="2147484337" r:id="rId6"/>
    <p:sldMasterId id="2147484365" r:id="rId7"/>
    <p:sldMasterId id="2147484391" r:id="rId8"/>
    <p:sldMasterId id="2147484421" r:id="rId9"/>
    <p:sldMasterId id="2147484451" r:id="rId10"/>
    <p:sldMasterId id="2147484477" r:id="rId11"/>
    <p:sldMasterId id="2147484496" r:id="rId12"/>
  </p:sldMasterIdLst>
  <p:notesMasterIdLst>
    <p:notesMasterId r:id="rId69"/>
  </p:notesMasterIdLst>
  <p:handoutMasterIdLst>
    <p:handoutMasterId r:id="rId70"/>
  </p:handoutMasterIdLst>
  <p:sldIdLst>
    <p:sldId id="1367" r:id="rId13"/>
    <p:sldId id="1507" r:id="rId14"/>
    <p:sldId id="1653" r:id="rId15"/>
    <p:sldId id="1654" r:id="rId16"/>
    <p:sldId id="1655" r:id="rId17"/>
    <p:sldId id="1699" r:id="rId18"/>
    <p:sldId id="1700" r:id="rId19"/>
    <p:sldId id="1701" r:id="rId20"/>
    <p:sldId id="1656" r:id="rId21"/>
    <p:sldId id="1466" r:id="rId22"/>
    <p:sldId id="1657" r:id="rId23"/>
    <p:sldId id="1658" r:id="rId24"/>
    <p:sldId id="1659" r:id="rId25"/>
    <p:sldId id="1660" r:id="rId26"/>
    <p:sldId id="1661" r:id="rId27"/>
    <p:sldId id="1662" r:id="rId28"/>
    <p:sldId id="1663" r:id="rId29"/>
    <p:sldId id="1664" r:id="rId30"/>
    <p:sldId id="1665" r:id="rId31"/>
    <p:sldId id="1666" r:id="rId32"/>
    <p:sldId id="1573" r:id="rId33"/>
    <p:sldId id="1572" r:id="rId34"/>
    <p:sldId id="1650" r:id="rId35"/>
    <p:sldId id="1649" r:id="rId36"/>
    <p:sldId id="1674" r:id="rId37"/>
    <p:sldId id="1651" r:id="rId38"/>
    <p:sldId id="1652" r:id="rId39"/>
    <p:sldId id="1570" r:id="rId40"/>
    <p:sldId id="1675" r:id="rId41"/>
    <p:sldId id="1676" r:id="rId42"/>
    <p:sldId id="1677" r:id="rId43"/>
    <p:sldId id="1678" r:id="rId44"/>
    <p:sldId id="1679" r:id="rId45"/>
    <p:sldId id="1680" r:id="rId46"/>
    <p:sldId id="1681" r:id="rId47"/>
    <p:sldId id="1682" r:id="rId48"/>
    <p:sldId id="1683" r:id="rId49"/>
    <p:sldId id="1684" r:id="rId50"/>
    <p:sldId id="1685" r:id="rId51"/>
    <p:sldId id="1686" r:id="rId52"/>
    <p:sldId id="1687" r:id="rId53"/>
    <p:sldId id="1688" r:id="rId54"/>
    <p:sldId id="1689" r:id="rId55"/>
    <p:sldId id="1690" r:id="rId56"/>
    <p:sldId id="1691" r:id="rId57"/>
    <p:sldId id="1692" r:id="rId58"/>
    <p:sldId id="1693" r:id="rId59"/>
    <p:sldId id="1671" r:id="rId60"/>
    <p:sldId id="1694" r:id="rId61"/>
    <p:sldId id="1695" r:id="rId62"/>
    <p:sldId id="1696" r:id="rId63"/>
    <p:sldId id="1673" r:id="rId64"/>
    <p:sldId id="1697" r:id="rId65"/>
    <p:sldId id="1698" r:id="rId66"/>
    <p:sldId id="1547" r:id="rId67"/>
    <p:sldId id="1419" r:id="rId6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R23 BO CT Template" id="{A073DAE3-B461-442F-A3D3-6642BD875E45}">
          <p14:sldIdLst>
            <p14:sldId id="1367"/>
            <p14:sldId id="1507"/>
            <p14:sldId id="1653"/>
            <p14:sldId id="1654"/>
            <p14:sldId id="1655"/>
            <p14:sldId id="1699"/>
            <p14:sldId id="1700"/>
            <p14:sldId id="1701"/>
            <p14:sldId id="1656"/>
            <p14:sldId id="1466"/>
            <p14:sldId id="1657"/>
            <p14:sldId id="1658"/>
            <p14:sldId id="1659"/>
            <p14:sldId id="1660"/>
            <p14:sldId id="1661"/>
            <p14:sldId id="1662"/>
            <p14:sldId id="1663"/>
            <p14:sldId id="1664"/>
            <p14:sldId id="1665"/>
            <p14:sldId id="1666"/>
            <p14:sldId id="1573"/>
            <p14:sldId id="1572"/>
            <p14:sldId id="1650"/>
            <p14:sldId id="1649"/>
            <p14:sldId id="1674"/>
            <p14:sldId id="1651"/>
            <p14:sldId id="1652"/>
            <p14:sldId id="1570"/>
            <p14:sldId id="1675"/>
            <p14:sldId id="1676"/>
            <p14:sldId id="1677"/>
            <p14:sldId id="1678"/>
            <p14:sldId id="1679"/>
            <p14:sldId id="1680"/>
            <p14:sldId id="1681"/>
            <p14:sldId id="1682"/>
            <p14:sldId id="1683"/>
            <p14:sldId id="1684"/>
            <p14:sldId id="1685"/>
            <p14:sldId id="1686"/>
            <p14:sldId id="1687"/>
            <p14:sldId id="1688"/>
            <p14:sldId id="1689"/>
            <p14:sldId id="1690"/>
            <p14:sldId id="1691"/>
            <p14:sldId id="1692"/>
            <p14:sldId id="1693"/>
            <p14:sldId id="1671"/>
            <p14:sldId id="1694"/>
            <p14:sldId id="1695"/>
            <p14:sldId id="1696"/>
            <p14:sldId id="1673"/>
            <p14:sldId id="1697"/>
            <p14:sldId id="1698"/>
            <p14:sldId id="1547"/>
            <p14:sldId id="141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2050"/>
    <a:srgbClr val="FFFFFF"/>
    <a:srgbClr val="505050"/>
    <a:srgbClr val="FF8C00"/>
    <a:srgbClr val="00BCF2"/>
    <a:srgbClr val="00188F"/>
    <a:srgbClr val="D63F27"/>
    <a:srgbClr val="F78C1F"/>
    <a:srgbClr val="0B4B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05" autoAdjust="0"/>
    <p:restoredTop sz="72010" autoAdjust="0"/>
  </p:normalViewPr>
  <p:slideViewPr>
    <p:cSldViewPr>
      <p:cViewPr>
        <p:scale>
          <a:sx n="75" d="100"/>
          <a:sy n="75" d="100"/>
        </p:scale>
        <p:origin x="1308" y="27"/>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100" d="100"/>
          <a:sy n="100" d="100"/>
        </p:scale>
        <p:origin x="2694"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slide" Target="slides/slide56.xml"/><Relationship Id="rId76"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61" Type="http://schemas.openxmlformats.org/officeDocument/2006/relationships/slide" Target="slides/slide49.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TechReady 23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10/3/2017 4:51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10/3/2017 4:43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en.wikipedia.org/wiki/.NET_Framework"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en.wikipedia.org/wiki/CodePlex"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04838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of containers include:  Density and agility,</a:t>
            </a:r>
            <a:r>
              <a:rPr lang="en-US" baseline="0" dirty="0"/>
              <a:t> enabling agile application development and deployment</a:t>
            </a:r>
          </a:p>
          <a:p>
            <a:endParaRPr lang="en-US" baseline="0" dirty="0"/>
          </a:p>
          <a:p>
            <a:r>
              <a:rPr lang="en-US" baseline="0" dirty="0"/>
              <a:t>Don’t mistake Hyper-V container with a VM – containers are much more agile (deploy with a flip of the bits, etc.)</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10/3/2017 4:43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4460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a:t>
            </a:r>
            <a:r>
              <a:rPr lang="en-US" baseline="0" dirty="0"/>
              <a:t>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906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There are 3 patterns for accomplishing this:</a:t>
            </a:r>
            <a:r>
              <a:rPr lang="en-US" baseline="0" dirty="0"/>
              <a:t> Factory, Service Locator, and Dependency Injection</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8447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Factories, Service Locators, and Dependency Injection</a:t>
            </a:r>
          </a:p>
          <a:p>
            <a:r>
              <a:rPr lang="en-US" dirty="0"/>
              <a:t>Factories, service locators, and dependency injection are all approaches you can take to move the responsibility for instantiating and managing objects on behalf of other client objects.</a:t>
            </a:r>
          </a:p>
          <a:p>
            <a:endParaRPr lang="en-US" dirty="0"/>
          </a:p>
          <a:p>
            <a:r>
              <a:rPr lang="en-US" dirty="0"/>
              <a:t>Factory and Service Locator both</a:t>
            </a:r>
            <a:r>
              <a:rPr lang="en-US" baseline="0" dirty="0"/>
              <a:t> require a class that you use to do a lookup to create an instance of the dependency you need.</a:t>
            </a:r>
          </a:p>
          <a:p>
            <a:r>
              <a:rPr lang="en-US" baseline="0" dirty="0"/>
              <a:t>That would occur inside the class. We'll look at this later, but now focus on dependency injection.</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9223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Pseudocode</a:t>
            </a:r>
            <a:r>
              <a:rPr lang="en-US" dirty="0"/>
              <a:t>.</a:t>
            </a:r>
            <a:r>
              <a:rPr lang="en-US" baseline="0" dirty="0"/>
              <a:t> We'll look at the factory and service locator later in more detail.</a:t>
            </a:r>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8340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565072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091906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94929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6574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193806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of containers include:  Density and agility,</a:t>
            </a:r>
            <a:r>
              <a:rPr lang="en-US" baseline="0" dirty="0"/>
              <a:t> enabling agile application development and deployment</a:t>
            </a:r>
          </a:p>
          <a:p>
            <a:endParaRPr lang="en-US" baseline="0" dirty="0"/>
          </a:p>
          <a:p>
            <a:r>
              <a:rPr lang="en-US" baseline="0" dirty="0"/>
              <a:t>Don’t mistake Hyper-V container with a VM – containers are much more agile (deploy with a flip of the bits, etc.)</a:t>
            </a:r>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10/3/2017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176949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751143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10/3/2017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371247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141678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937561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https://github.com/danielpalme/IocPerformance</a:t>
            </a:r>
          </a:p>
          <a:p>
            <a:r>
              <a:rPr lang="en-US" dirty="0"/>
              <a:t>http://www.palmmedia.de/Blog/2011/8/30/ioc-container-benchmark-performance-comparison</a:t>
            </a:r>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65233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5:19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049901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https://cardinalcore.co.uk/2015/01/28/ioc-battle-in-2015-results-using-ninject-think-again/</a:t>
            </a:r>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66183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https://cardinalcore.co.uk/2015/01/28/ioc-battle-in-2015-results-using-ninject-think-again/</a:t>
            </a:r>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888538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626008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Managed Extensibility Framework</a:t>
            </a:r>
            <a:r>
              <a:rPr lang="en-US" dirty="0"/>
              <a:t> (</a:t>
            </a:r>
            <a:r>
              <a:rPr lang="en-US" b="1" dirty="0"/>
              <a:t>MEF</a:t>
            </a:r>
            <a:r>
              <a:rPr lang="en-US" dirty="0"/>
              <a:t>) is a component of </a:t>
            </a:r>
            <a:r>
              <a:rPr lang="en-US" dirty="0">
                <a:hlinkClick r:id="rId3" action="ppaction://hlinkfile" tooltip=".NET Framework"/>
              </a:rPr>
              <a:t>.NET Framework</a:t>
            </a:r>
            <a:r>
              <a:rPr lang="en-US" dirty="0"/>
              <a:t> 4.0 for creating lightweight, extensible applications. It allows application developers to discover and use extensions with no configuration required. It also lets extension developers easily encapsulate code and avoid fragile hard dependencies. MEF not only allows extensions to be reused within applications, but across applications as well. MEF was introduced as a part of .NET 4.0 and Silverlight 4. It is available on </a:t>
            </a:r>
            <a:r>
              <a:rPr lang="en-US" dirty="0" err="1">
                <a:hlinkClick r:id="rId4" action="ppaction://hlinkfile" tooltip="CodePlex"/>
              </a:rPr>
              <a:t>CodePlex</a:t>
            </a:r>
            <a:r>
              <a:rPr lang="en-US" dirty="0"/>
              <a:t> along with source and as a result can be used, albeit unsupported and with limitations, on earlier releases of .NET.</a:t>
            </a:r>
          </a:p>
          <a:p>
            <a:endParaRPr lang="en-US" dirty="0"/>
          </a:p>
        </p:txBody>
      </p:sp>
      <p:sp>
        <p:nvSpPr>
          <p:cNvPr id="4" name="Slide Number Placeholder 3"/>
          <p:cNvSpPr>
            <a:spLocks noGrp="1"/>
          </p:cNvSpPr>
          <p:nvPr>
            <p:ph type="sldNum" sz="quarter" idx="10"/>
          </p:nvPr>
        </p:nvSpPr>
        <p:spPr/>
        <p:txBody>
          <a:bodyPr/>
          <a:lstStyle/>
          <a:p>
            <a:fld id="{6536E2BC-6795-4B8C-8BC0-1C396EF1C4E6}" type="slidenum">
              <a:rPr lang="en-US" smtClean="0"/>
              <a:pPr/>
              <a:t>29</a:t>
            </a:fld>
            <a:endParaRPr lang="en-US"/>
          </a:p>
        </p:txBody>
      </p:sp>
    </p:spTree>
    <p:extLst>
      <p:ext uri="{BB962C8B-B14F-4D97-AF65-F5344CB8AC3E}">
        <p14:creationId xmlns:p14="http://schemas.microsoft.com/office/powerpoint/2010/main" val="2970219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S=Single Responsibility(a</a:t>
            </a:r>
            <a:r>
              <a:rPr lang="en-US" baseline="0" dirty="0"/>
              <a:t> class</a:t>
            </a:r>
            <a:r>
              <a:rPr lang="en-US" dirty="0"/>
              <a:t> should have only a single responsibility, only one change to the spec should change the class)</a:t>
            </a:r>
          </a:p>
          <a:p>
            <a:r>
              <a:rPr lang="en-US" dirty="0"/>
              <a:t>O=Open/Closed (open</a:t>
            </a:r>
            <a:r>
              <a:rPr lang="en-US" baseline="0" dirty="0"/>
              <a:t> for extension, but closed for modification)</a:t>
            </a:r>
            <a:endParaRPr lang="en-US" dirty="0"/>
          </a:p>
          <a:p>
            <a:r>
              <a:rPr lang="en-US" dirty="0"/>
              <a:t>L=</a:t>
            </a:r>
            <a:r>
              <a:rPr lang="en-US" dirty="0" err="1"/>
              <a:t>Liskov’s</a:t>
            </a:r>
            <a:r>
              <a:rPr lang="en-US" dirty="0"/>
              <a:t> principle (objects in a program should be replaceable with instances of their subtypes without altering the correctness of that program)</a:t>
            </a:r>
          </a:p>
          <a:p>
            <a:r>
              <a:rPr lang="en-US" dirty="0"/>
              <a:t>I=Interface Segregation (many client-specific interfaces are better than one general-purpose interface)</a:t>
            </a:r>
          </a:p>
          <a:p>
            <a:endParaRPr lang="en-US" dirty="0"/>
          </a:p>
          <a:p>
            <a:r>
              <a:rPr lang="en-US" dirty="0"/>
              <a:t>D=Dependency</a:t>
            </a:r>
            <a:r>
              <a:rPr lang="en-US" baseline="0" dirty="0"/>
              <a:t> Inversion Principle </a:t>
            </a:r>
            <a:r>
              <a:rPr lang="en-US" dirty="0"/>
              <a:t>means that you should be using interfaces to abstract all of the critical dependencies of a given class.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3351497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Parts are the </a:t>
            </a:r>
            <a:r>
              <a:rPr lang="en-US" dirty="0" err="1"/>
              <a:t>lego</a:t>
            </a:r>
            <a:r>
              <a:rPr lang="en-US" baseline="0" dirty="0"/>
              <a:t> blocks. You make these available for the application to consume.</a:t>
            </a:r>
          </a:p>
          <a:p>
            <a:endParaRPr lang="en-US" baseline="0" dirty="0"/>
          </a:p>
          <a:p>
            <a:r>
              <a:rPr lang="en-US" dirty="0"/>
              <a:t>Roughly speaking, MEF's core consists of a catalog and a </a:t>
            </a:r>
            <a:r>
              <a:rPr lang="en-US" dirty="0" err="1"/>
              <a:t>CompositionContainer</a:t>
            </a:r>
            <a:r>
              <a:rPr lang="en-US" dirty="0"/>
              <a:t>. A catalog is responsible for discovering extensions and the container coordinates creation and satisfies dependencies.</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AC248039-9E8B-422F-8B1A-4AF677A6F4FF}" type="slidenum">
              <a:rPr lang="en-US" smtClean="0"/>
              <a:pPr/>
              <a:t>30</a:t>
            </a:fld>
            <a:endParaRPr lang="en-US"/>
          </a:p>
        </p:txBody>
      </p:sp>
    </p:spTree>
    <p:extLst>
      <p:ext uri="{BB962C8B-B14F-4D97-AF65-F5344CB8AC3E}">
        <p14:creationId xmlns:p14="http://schemas.microsoft.com/office/powerpoint/2010/main" val="794412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you need</a:t>
            </a:r>
            <a:r>
              <a:rPr lang="en-US" baseline="0" dirty="0"/>
              <a:t> to know for MEF.</a:t>
            </a:r>
          </a:p>
          <a:p>
            <a:r>
              <a:rPr lang="en-US" baseline="0" dirty="0"/>
              <a:t>EXPORT – publish/declare a part available</a:t>
            </a:r>
          </a:p>
          <a:p>
            <a:r>
              <a:rPr lang="en-US" baseline="0" dirty="0"/>
              <a:t>IMPORT – consume/require a part to be available to my app. The app doesn’t know who will fulfill the requirement. It just declares the requirement.</a:t>
            </a:r>
          </a:p>
          <a:p>
            <a:r>
              <a:rPr lang="en-US" baseline="0" dirty="0"/>
              <a:t>COMPOSE – Containers provide all the parts available that meet declared requirements and the app puts them together and consumes them. They might come from the file system, the network or the web, etc.</a:t>
            </a:r>
          </a:p>
          <a:p>
            <a:endParaRPr lang="en-US" baseline="0" dirty="0"/>
          </a:p>
        </p:txBody>
      </p:sp>
      <p:sp>
        <p:nvSpPr>
          <p:cNvPr id="4" name="Slide Number Placeholder 3"/>
          <p:cNvSpPr>
            <a:spLocks noGrp="1"/>
          </p:cNvSpPr>
          <p:nvPr>
            <p:ph type="sldNum" sz="quarter" idx="10"/>
          </p:nvPr>
        </p:nvSpPr>
        <p:spPr/>
        <p:txBody>
          <a:bodyPr/>
          <a:lstStyle/>
          <a:p>
            <a:fld id="{AC248039-9E8B-422F-8B1A-4AF677A6F4FF}" type="slidenum">
              <a:rPr lang="en-US" smtClean="0"/>
              <a:pPr/>
              <a:t>31</a:t>
            </a:fld>
            <a:endParaRPr lang="en-US"/>
          </a:p>
        </p:txBody>
      </p:sp>
    </p:spTree>
    <p:extLst>
      <p:ext uri="{BB962C8B-B14F-4D97-AF65-F5344CB8AC3E}">
        <p14:creationId xmlns:p14="http://schemas.microsoft.com/office/powerpoint/2010/main" val="1365759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5:27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6217323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36E2BC-6795-4B8C-8BC0-1C396EF1C4E6}" type="slidenum">
              <a:rPr lang="en-US" smtClean="0"/>
              <a:pPr/>
              <a:t>33</a:t>
            </a:fld>
            <a:endParaRPr lang="en-US"/>
          </a:p>
        </p:txBody>
      </p:sp>
    </p:spTree>
    <p:extLst>
      <p:ext uri="{BB962C8B-B14F-4D97-AF65-F5344CB8AC3E}">
        <p14:creationId xmlns:p14="http://schemas.microsoft.com/office/powerpoint/2010/main" val="24762669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5:27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096532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moving parts for composition</a:t>
            </a:r>
          </a:p>
          <a:p>
            <a:pPr marL="228600" indent="-228600">
              <a:buAutoNum type="arabicParenR"/>
            </a:pPr>
            <a:r>
              <a:rPr lang="en-US" dirty="0"/>
              <a:t>Catalogs = provides the parts from some source</a:t>
            </a:r>
          </a:p>
          <a:p>
            <a:pPr marL="228600" indent="-228600">
              <a:buAutoNum type="arabicParenR"/>
            </a:pPr>
            <a:r>
              <a:rPr lang="en-US" dirty="0"/>
              <a:t>On next slide</a:t>
            </a:r>
          </a:p>
        </p:txBody>
      </p:sp>
      <p:sp>
        <p:nvSpPr>
          <p:cNvPr id="4" name="Slide Number Placeholder 3"/>
          <p:cNvSpPr>
            <a:spLocks noGrp="1"/>
          </p:cNvSpPr>
          <p:nvPr>
            <p:ph type="sldNum" sz="quarter" idx="10"/>
          </p:nvPr>
        </p:nvSpPr>
        <p:spPr/>
        <p:txBody>
          <a:bodyPr/>
          <a:lstStyle/>
          <a:p>
            <a:fld id="{AC248039-9E8B-422F-8B1A-4AF677A6F4FF}" type="slidenum">
              <a:rPr lang="en-US" smtClean="0"/>
              <a:pPr/>
              <a:t>35</a:t>
            </a:fld>
            <a:endParaRPr lang="en-US"/>
          </a:p>
        </p:txBody>
      </p:sp>
    </p:spTree>
    <p:extLst>
      <p:ext uri="{BB962C8B-B14F-4D97-AF65-F5344CB8AC3E}">
        <p14:creationId xmlns:p14="http://schemas.microsoft.com/office/powerpoint/2010/main" val="40659743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moving parts for composition</a:t>
            </a:r>
          </a:p>
          <a:p>
            <a:pPr marL="228600" indent="-228600">
              <a:buAutoNum type="arabicParenR"/>
            </a:pPr>
            <a:r>
              <a:rPr lang="en-US" dirty="0"/>
              <a:t>Catalogs = provides the parts from some source</a:t>
            </a:r>
          </a:p>
          <a:p>
            <a:pPr marL="228600" indent="-228600">
              <a:buAutoNum type="arabicParenR"/>
            </a:pPr>
            <a:r>
              <a:rPr lang="en-US" dirty="0"/>
              <a:t>Containers – gets all the parts from the containers and matches all</a:t>
            </a:r>
            <a:r>
              <a:rPr lang="en-US" baseline="0" dirty="0"/>
              <a:t> the Exports &amp; Imports</a:t>
            </a:r>
            <a:endParaRPr lang="en-US" dirty="0"/>
          </a:p>
          <a:p>
            <a:endParaRPr lang="en-US" dirty="0"/>
          </a:p>
        </p:txBody>
      </p:sp>
      <p:sp>
        <p:nvSpPr>
          <p:cNvPr id="4" name="Slide Number Placeholder 3"/>
          <p:cNvSpPr>
            <a:spLocks noGrp="1"/>
          </p:cNvSpPr>
          <p:nvPr>
            <p:ph type="sldNum" sz="quarter" idx="10"/>
          </p:nvPr>
        </p:nvSpPr>
        <p:spPr/>
        <p:txBody>
          <a:bodyPr/>
          <a:lstStyle/>
          <a:p>
            <a:fld id="{AC248039-9E8B-422F-8B1A-4AF677A6F4FF}" type="slidenum">
              <a:rPr lang="en-US" smtClean="0"/>
              <a:pPr/>
              <a:t>36</a:t>
            </a:fld>
            <a:endParaRPr lang="en-US"/>
          </a:p>
        </p:txBody>
      </p:sp>
    </p:spTree>
    <p:extLst>
      <p:ext uri="{BB962C8B-B14F-4D97-AF65-F5344CB8AC3E}">
        <p14:creationId xmlns:p14="http://schemas.microsoft.com/office/powerpoint/2010/main" val="25627705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the box we provide a few catalogs</a:t>
            </a:r>
          </a:p>
          <a:p>
            <a:r>
              <a:rPr lang="en-US" dirty="0" err="1"/>
              <a:t>TypeCatalog</a:t>
            </a:r>
            <a:r>
              <a:rPr lang="en-US" baseline="0" dirty="0"/>
              <a:t> – explicitly register a type</a:t>
            </a:r>
          </a:p>
          <a:p>
            <a:r>
              <a:rPr lang="en-US" baseline="0" dirty="0" err="1"/>
              <a:t>AssemblyCatalog</a:t>
            </a:r>
            <a:r>
              <a:rPr lang="en-US" baseline="0" dirty="0"/>
              <a:t> – find parts in the assembly</a:t>
            </a:r>
          </a:p>
          <a:p>
            <a:r>
              <a:rPr lang="en-US" baseline="0" dirty="0" err="1"/>
              <a:t>DirectoryCatalog</a:t>
            </a:r>
            <a:r>
              <a:rPr lang="en-US" baseline="0" dirty="0"/>
              <a:t> – find parts in assemblies in a directory</a:t>
            </a:r>
          </a:p>
          <a:p>
            <a:r>
              <a:rPr lang="en-US" baseline="0" dirty="0" err="1"/>
              <a:t>AggregatingCatalog</a:t>
            </a:r>
            <a:r>
              <a:rPr lang="en-US" baseline="0" dirty="0"/>
              <a:t> – combine the other catalog types together into a single catalog</a:t>
            </a:r>
          </a:p>
          <a:p>
            <a:endParaRPr lang="en-US" baseline="0" dirty="0"/>
          </a:p>
          <a:p>
            <a:r>
              <a:rPr lang="en-US" baseline="0" dirty="0"/>
              <a:t>Can also make custom catalogs</a:t>
            </a:r>
            <a:endParaRPr lang="en-US" dirty="0"/>
          </a:p>
        </p:txBody>
      </p:sp>
      <p:sp>
        <p:nvSpPr>
          <p:cNvPr id="4" name="Slide Number Placeholder 3"/>
          <p:cNvSpPr>
            <a:spLocks noGrp="1"/>
          </p:cNvSpPr>
          <p:nvPr>
            <p:ph type="sldNum" sz="quarter" idx="10"/>
          </p:nvPr>
        </p:nvSpPr>
        <p:spPr/>
        <p:txBody>
          <a:bodyPr/>
          <a:lstStyle/>
          <a:p>
            <a:fld id="{AC248039-9E8B-422F-8B1A-4AF677A6F4FF}" type="slidenum">
              <a:rPr lang="en-US" smtClean="0"/>
              <a:pPr/>
              <a:t>37</a:t>
            </a:fld>
            <a:endParaRPr lang="en-US"/>
          </a:p>
        </p:txBody>
      </p:sp>
    </p:spTree>
    <p:extLst>
      <p:ext uri="{BB962C8B-B14F-4D97-AF65-F5344CB8AC3E}">
        <p14:creationId xmlns:p14="http://schemas.microsoft.com/office/powerpoint/2010/main" val="4686058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Others things you might want to do</a:t>
            </a:r>
            <a:r>
              <a:rPr lang="en-US" baseline="0" dirty="0"/>
              <a:t> – associate metadata with a part</a:t>
            </a:r>
            <a:endParaRPr lang="en-US" dirty="0"/>
          </a:p>
        </p:txBody>
      </p:sp>
      <p:sp>
        <p:nvSpPr>
          <p:cNvPr id="4" name="Slide Number Placeholder 3"/>
          <p:cNvSpPr>
            <a:spLocks noGrp="1"/>
          </p:cNvSpPr>
          <p:nvPr>
            <p:ph type="sldNum" sz="quarter" idx="10"/>
          </p:nvPr>
        </p:nvSpPr>
        <p:spPr/>
        <p:txBody>
          <a:bodyPr/>
          <a:lstStyle/>
          <a:p>
            <a:fld id="{AC248039-9E8B-422F-8B1A-4AF677A6F4FF}" type="slidenum">
              <a:rPr lang="en-US" smtClean="0"/>
              <a:pPr/>
              <a:t>38</a:t>
            </a:fld>
            <a:endParaRPr lang="en-US"/>
          </a:p>
        </p:txBody>
      </p:sp>
    </p:spTree>
    <p:extLst>
      <p:ext uri="{BB962C8B-B14F-4D97-AF65-F5344CB8AC3E}">
        <p14:creationId xmlns:p14="http://schemas.microsoft.com/office/powerpoint/2010/main" val="10518355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Lazy loading is delay loading until the type is actually</a:t>
            </a:r>
            <a:r>
              <a:rPr lang="en-US" baseline="0" dirty="0"/>
              <a:t> referenced. This can greatly speed up startup time and reduce application footprint</a:t>
            </a:r>
            <a:endParaRPr lang="en-US" dirty="0"/>
          </a:p>
          <a:p>
            <a:endParaRPr lang="en-US" dirty="0"/>
          </a:p>
        </p:txBody>
      </p:sp>
      <p:sp>
        <p:nvSpPr>
          <p:cNvPr id="4" name="Slide Number Placeholder 3"/>
          <p:cNvSpPr>
            <a:spLocks noGrp="1"/>
          </p:cNvSpPr>
          <p:nvPr>
            <p:ph type="sldNum" sz="quarter" idx="10"/>
          </p:nvPr>
        </p:nvSpPr>
        <p:spPr/>
        <p:txBody>
          <a:bodyPr/>
          <a:lstStyle/>
          <a:p>
            <a:fld id="{AC248039-9E8B-422F-8B1A-4AF677A6F4FF}" type="slidenum">
              <a:rPr lang="en-US" smtClean="0"/>
              <a:pPr/>
              <a:t>39</a:t>
            </a:fld>
            <a:endParaRPr lang="en-US"/>
          </a:p>
        </p:txBody>
      </p:sp>
    </p:spTree>
    <p:extLst>
      <p:ext uri="{BB962C8B-B14F-4D97-AF65-F5344CB8AC3E}">
        <p14:creationId xmlns:p14="http://schemas.microsoft.com/office/powerpoint/2010/main" val="3760525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4:52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581966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Lazy loading is delay loading until the type is actually</a:t>
            </a:r>
            <a:r>
              <a:rPr lang="en-US" baseline="0" dirty="0"/>
              <a:t> referenced. This can greatly speed up startup time and reduce application footprint</a:t>
            </a:r>
            <a:endParaRPr lang="en-US" dirty="0"/>
          </a:p>
          <a:p>
            <a:endParaRPr lang="en-US" dirty="0"/>
          </a:p>
        </p:txBody>
      </p:sp>
      <p:sp>
        <p:nvSpPr>
          <p:cNvPr id="4" name="Slide Number Placeholder 3"/>
          <p:cNvSpPr>
            <a:spLocks noGrp="1"/>
          </p:cNvSpPr>
          <p:nvPr>
            <p:ph type="sldNum" sz="quarter" idx="10"/>
          </p:nvPr>
        </p:nvSpPr>
        <p:spPr/>
        <p:txBody>
          <a:bodyPr/>
          <a:lstStyle/>
          <a:p>
            <a:fld id="{AC248039-9E8B-422F-8B1A-4AF677A6F4FF}" type="slidenum">
              <a:rPr lang="en-US" smtClean="0"/>
              <a:pPr/>
              <a:t>40</a:t>
            </a:fld>
            <a:endParaRPr lang="en-US"/>
          </a:p>
        </p:txBody>
      </p:sp>
    </p:spTree>
    <p:extLst>
      <p:ext uri="{BB962C8B-B14F-4D97-AF65-F5344CB8AC3E}">
        <p14:creationId xmlns:p14="http://schemas.microsoft.com/office/powerpoint/2010/main" val="27309516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a:t>
            </a:r>
            <a:r>
              <a:rPr lang="en-US" baseline="0" dirty="0"/>
              <a:t> of metadata can quickly get out of hand. Its also not strongly typed.</a:t>
            </a:r>
            <a:endParaRPr lang="en-US" dirty="0"/>
          </a:p>
        </p:txBody>
      </p:sp>
      <p:sp>
        <p:nvSpPr>
          <p:cNvPr id="4" name="Slide Number Placeholder 3"/>
          <p:cNvSpPr>
            <a:spLocks noGrp="1"/>
          </p:cNvSpPr>
          <p:nvPr>
            <p:ph type="sldNum" sz="quarter" idx="10"/>
          </p:nvPr>
        </p:nvSpPr>
        <p:spPr/>
        <p:txBody>
          <a:bodyPr/>
          <a:lstStyle/>
          <a:p>
            <a:fld id="{AC248039-9E8B-422F-8B1A-4AF677A6F4FF}" type="slidenum">
              <a:rPr lang="en-US" smtClean="0"/>
              <a:pPr/>
              <a:t>41</a:t>
            </a:fld>
            <a:endParaRPr lang="en-US"/>
          </a:p>
        </p:txBody>
      </p:sp>
    </p:spTree>
    <p:extLst>
      <p:ext uri="{BB962C8B-B14F-4D97-AF65-F5344CB8AC3E}">
        <p14:creationId xmlns:p14="http://schemas.microsoft.com/office/powerpoint/2010/main" val="13572355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have strongly typed metadata in MEF. Reduces</a:t>
            </a:r>
            <a:r>
              <a:rPr lang="en-US" baseline="0" dirty="0"/>
              <a:t> complexity of declaration as well as provides strongly typed compile time enforcement of consumption of the metadata.</a:t>
            </a:r>
            <a:endParaRPr lang="en-US" dirty="0"/>
          </a:p>
        </p:txBody>
      </p:sp>
      <p:sp>
        <p:nvSpPr>
          <p:cNvPr id="4" name="Slide Number Placeholder 3"/>
          <p:cNvSpPr>
            <a:spLocks noGrp="1"/>
          </p:cNvSpPr>
          <p:nvPr>
            <p:ph type="sldNum" sz="quarter" idx="10"/>
          </p:nvPr>
        </p:nvSpPr>
        <p:spPr/>
        <p:txBody>
          <a:bodyPr/>
          <a:lstStyle/>
          <a:p>
            <a:fld id="{AC248039-9E8B-422F-8B1A-4AF677A6F4FF}" type="slidenum">
              <a:rPr lang="en-US" smtClean="0"/>
              <a:pPr/>
              <a:t>42</a:t>
            </a:fld>
            <a:endParaRPr lang="en-US"/>
          </a:p>
        </p:txBody>
      </p:sp>
    </p:spTree>
    <p:extLst>
      <p:ext uri="{BB962C8B-B14F-4D97-AF65-F5344CB8AC3E}">
        <p14:creationId xmlns:p14="http://schemas.microsoft.com/office/powerpoint/2010/main" val="41178201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MEF has the ability to export something as a single or multiple instance. Default is same instance.</a:t>
            </a:r>
            <a:endParaRPr lang="en-US" dirty="0"/>
          </a:p>
        </p:txBody>
      </p:sp>
      <p:sp>
        <p:nvSpPr>
          <p:cNvPr id="4" name="Slide Number Placeholder 3"/>
          <p:cNvSpPr>
            <a:spLocks noGrp="1"/>
          </p:cNvSpPr>
          <p:nvPr>
            <p:ph type="sldNum" sz="quarter" idx="10"/>
          </p:nvPr>
        </p:nvSpPr>
        <p:spPr/>
        <p:txBody>
          <a:bodyPr/>
          <a:lstStyle/>
          <a:p>
            <a:fld id="{AC248039-9E8B-422F-8B1A-4AF677A6F4FF}" type="slidenum">
              <a:rPr lang="en-US" smtClean="0"/>
              <a:pPr/>
              <a:t>43</a:t>
            </a:fld>
            <a:endParaRPr lang="en-US"/>
          </a:p>
        </p:txBody>
      </p:sp>
    </p:spTree>
    <p:extLst>
      <p:ext uri="{BB962C8B-B14F-4D97-AF65-F5344CB8AC3E}">
        <p14:creationId xmlns:p14="http://schemas.microsoft.com/office/powerpoint/2010/main" val="6610666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add a directory where the application will pick up external dependencies. VS 2010 editor uses MEF to compose all the plugins it knows about.</a:t>
            </a:r>
          </a:p>
        </p:txBody>
      </p:sp>
      <p:sp>
        <p:nvSpPr>
          <p:cNvPr id="4" name="Slide Number Placeholder 3"/>
          <p:cNvSpPr>
            <a:spLocks noGrp="1"/>
          </p:cNvSpPr>
          <p:nvPr>
            <p:ph type="sldNum" sz="quarter" idx="10"/>
          </p:nvPr>
        </p:nvSpPr>
        <p:spPr/>
        <p:txBody>
          <a:bodyPr/>
          <a:lstStyle/>
          <a:p>
            <a:fld id="{AC248039-9E8B-422F-8B1A-4AF677A6F4FF}" type="slidenum">
              <a:rPr lang="en-US" smtClean="0"/>
              <a:pPr/>
              <a:t>44</a:t>
            </a:fld>
            <a:endParaRPr lang="en-US"/>
          </a:p>
        </p:txBody>
      </p:sp>
    </p:spTree>
    <p:extLst>
      <p:ext uri="{BB962C8B-B14F-4D97-AF65-F5344CB8AC3E}">
        <p14:creationId xmlns:p14="http://schemas.microsoft.com/office/powerpoint/2010/main" val="26382419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5:27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11201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5:27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5639441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5:27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1960043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5:00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367922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2696383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implications</a:t>
            </a:r>
            <a:r>
              <a:rPr lang="en-US" baseline="0" dirty="0"/>
              <a:t> on testing this module.</a:t>
            </a:r>
          </a:p>
          <a:p>
            <a:r>
              <a:rPr lang="en-US" baseline="0" dirty="0"/>
              <a:t>Also, if the </a:t>
            </a:r>
            <a:r>
              <a:rPr lang="en-US" baseline="0" dirty="0" err="1"/>
              <a:t>MyLogger</a:t>
            </a:r>
            <a:r>
              <a:rPr lang="en-US" baseline="0" dirty="0"/>
              <a:t> dependencies changed that would require changes to </a:t>
            </a:r>
            <a:r>
              <a:rPr lang="en-US" baseline="0" dirty="0" err="1"/>
              <a:t>MySimpleClass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8257078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sample shows how you could create a new Unity container and then register the concrete type to use when an </a:t>
            </a:r>
            <a:r>
              <a:rPr lang="en-US" dirty="0" err="1"/>
              <a:t>IMyInterface</a:t>
            </a:r>
            <a:r>
              <a:rPr lang="en-US" dirty="0"/>
              <a:t> instance is needed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Tree>
    <p:extLst>
      <p:ext uri="{BB962C8B-B14F-4D97-AF65-F5344CB8AC3E}">
        <p14:creationId xmlns:p14="http://schemas.microsoft.com/office/powerpoint/2010/main" val="42261862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sample shows how you instantiate an object using the container.</a:t>
            </a:r>
          </a:p>
          <a:p>
            <a:r>
              <a:rPr lang="en-US" dirty="0"/>
              <a:t>The object could an interface listed in the registrations or could be a class with dependencies</a:t>
            </a:r>
            <a:r>
              <a:rPr lang="en-US" baseline="0" dirty="0"/>
              <a:t> that are registered in the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18857370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10/3/2017 5:00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80236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of containers include:  Density and agility,</a:t>
            </a:r>
            <a:r>
              <a:rPr lang="en-US" baseline="0" dirty="0"/>
              <a:t> enabling agile application development and deployment</a:t>
            </a:r>
          </a:p>
          <a:p>
            <a:endParaRPr lang="en-US" baseline="0" dirty="0"/>
          </a:p>
          <a:p>
            <a:r>
              <a:rPr lang="en-US" baseline="0" dirty="0"/>
              <a:t>Don’t mistake Hyper-V container with a VM – containers are much more agile (deploy with a flip of the bits, etc.)</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10/3/2017 7:39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65279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10/3/2017 7:39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0949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charset="2"/>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10/3/2017 4:43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20103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504837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10/3/2017 8:02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296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10/3/2017 8:03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3317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10/3/2017 8:05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2429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10/3/2017 4:55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795166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8.xml"/><Relationship Id="rId4" Type="http://schemas.openxmlformats.org/officeDocument/2006/relationships/image" Target="../media/image18.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Master" Target="../slideMasters/slideMaster8.xml"/><Relationship Id="rId4" Type="http://schemas.openxmlformats.org/officeDocument/2006/relationships/image" Target="../media/image18.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8.xml"/><Relationship Id="rId4" Type="http://schemas.openxmlformats.org/officeDocument/2006/relationships/image" Target="../media/image18.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8.xml"/><Relationship Id="rId4" Type="http://schemas.openxmlformats.org/officeDocument/2006/relationships/image" Target="../media/image18.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8.xml"/><Relationship Id="rId4"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jpeg"/><Relationship Id="rId1" Type="http://schemas.openxmlformats.org/officeDocument/2006/relationships/slideMaster" Target="../slideMasters/slideMaster8.xml"/><Relationship Id="rId4" Type="http://schemas.openxmlformats.org/officeDocument/2006/relationships/image" Target="../media/image18.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8.xml"/><Relationship Id="rId4" Type="http://schemas.openxmlformats.org/officeDocument/2006/relationships/image" Target="../media/image18.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8.xml"/><Relationship Id="rId4" Type="http://schemas.openxmlformats.org/officeDocument/2006/relationships/image" Target="../media/image18.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8.xml"/><Relationship Id="rId5" Type="http://schemas.openxmlformats.org/officeDocument/2006/relationships/image" Target="../media/image31.png"/><Relationship Id="rId4" Type="http://schemas.openxmlformats.org/officeDocument/2006/relationships/image" Target="../media/image15.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9.png"/><Relationship Id="rId1" Type="http://schemas.openxmlformats.org/officeDocument/2006/relationships/slideMaster" Target="../slideMasters/slideMaster8.xml"/><Relationship Id="rId5" Type="http://schemas.openxmlformats.org/officeDocument/2006/relationships/image" Target="../media/image31.png"/><Relationship Id="rId4" Type="http://schemas.openxmlformats.org/officeDocument/2006/relationships/image" Target="../media/image15.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9.png"/><Relationship Id="rId1" Type="http://schemas.openxmlformats.org/officeDocument/2006/relationships/slideMaster" Target="../slideMasters/slideMaster8.xml"/><Relationship Id="rId5" Type="http://schemas.openxmlformats.org/officeDocument/2006/relationships/image" Target="../media/image31.png"/><Relationship Id="rId4" Type="http://schemas.openxmlformats.org/officeDocument/2006/relationships/image" Target="../media/image15.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5.png"/><Relationship Id="rId1" Type="http://schemas.openxmlformats.org/officeDocument/2006/relationships/slideMaster" Target="../slideMasters/slideMaster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8.xml"/><Relationship Id="rId5" Type="http://schemas.openxmlformats.org/officeDocument/2006/relationships/image" Target="../media/image37.png"/><Relationship Id="rId4" Type="http://schemas.openxmlformats.org/officeDocument/2006/relationships/image" Target="../media/image36.pn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8.png"/><Relationship Id="rId1" Type="http://schemas.openxmlformats.org/officeDocument/2006/relationships/slideMaster" Target="../slideMasters/slideMaster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4.png"/></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9.xml"/><Relationship Id="rId4" Type="http://schemas.openxmlformats.org/officeDocument/2006/relationships/image" Target="../media/image18.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Master" Target="../slideMasters/slideMaster9.xml"/><Relationship Id="rId4" Type="http://schemas.openxmlformats.org/officeDocument/2006/relationships/image" Target="../media/image18.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9.xml"/><Relationship Id="rId4" Type="http://schemas.openxmlformats.org/officeDocument/2006/relationships/image" Target="../media/image18.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9.xml"/><Relationship Id="rId4" Type="http://schemas.openxmlformats.org/officeDocument/2006/relationships/image" Target="../media/image18.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9.xml"/><Relationship Id="rId4" Type="http://schemas.openxmlformats.org/officeDocument/2006/relationships/image" Target="../media/image18.pn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jpeg"/><Relationship Id="rId1" Type="http://schemas.openxmlformats.org/officeDocument/2006/relationships/slideMaster" Target="../slideMasters/slideMaster9.xml"/><Relationship Id="rId4" Type="http://schemas.openxmlformats.org/officeDocument/2006/relationships/image" Target="../media/image18.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9.xml"/><Relationship Id="rId4" Type="http://schemas.openxmlformats.org/officeDocument/2006/relationships/image" Target="../media/image18.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9.xml"/><Relationship Id="rId4" Type="http://schemas.openxmlformats.org/officeDocument/2006/relationships/image" Target="../media/image18.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9.xml"/><Relationship Id="rId5" Type="http://schemas.openxmlformats.org/officeDocument/2006/relationships/image" Target="../media/image31.png"/><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9.png"/><Relationship Id="rId1" Type="http://schemas.openxmlformats.org/officeDocument/2006/relationships/slideMaster" Target="../slideMasters/slideMaster9.xml"/><Relationship Id="rId5" Type="http://schemas.openxmlformats.org/officeDocument/2006/relationships/image" Target="../media/image31.png"/><Relationship Id="rId4" Type="http://schemas.openxmlformats.org/officeDocument/2006/relationships/image" Target="../media/image15.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9.png"/><Relationship Id="rId1" Type="http://schemas.openxmlformats.org/officeDocument/2006/relationships/slideMaster" Target="../slideMasters/slideMaster9.xml"/><Relationship Id="rId5" Type="http://schemas.openxmlformats.org/officeDocument/2006/relationships/image" Target="../media/image31.png"/><Relationship Id="rId4" Type="http://schemas.openxmlformats.org/officeDocument/2006/relationships/image" Target="../media/image15.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5.png"/><Relationship Id="rId1" Type="http://schemas.openxmlformats.org/officeDocument/2006/relationships/slideMaster" Target="../slideMasters/slideMaster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9.xml"/><Relationship Id="rId5" Type="http://schemas.openxmlformats.org/officeDocument/2006/relationships/image" Target="../media/image37.png"/><Relationship Id="rId4" Type="http://schemas.openxmlformats.org/officeDocument/2006/relationships/image" Target="../media/image36.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8.png"/><Relationship Id="rId1" Type="http://schemas.openxmlformats.org/officeDocument/2006/relationships/slideMaster" Target="../slideMasters/slideMaster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4.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Master" Target="../slideMasters/slideMaster9.xml"/><Relationship Id="rId5" Type="http://schemas.openxmlformats.org/officeDocument/2006/relationships/image" Target="../media/image37.png"/><Relationship Id="rId4" Type="http://schemas.openxmlformats.org/officeDocument/2006/relationships/image" Target="../media/image36.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jpe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25712313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0023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Demo or 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46064" y="2900034"/>
            <a:ext cx="10056812" cy="1100010"/>
          </a:xfrm>
          <a:noFill/>
        </p:spPr>
        <p:txBody>
          <a:bodyPr tIns="91440" bIns="91440" anchor="t" anchorCtr="0">
            <a:spAutoFit/>
          </a:bodyPr>
          <a:lstStyle>
            <a:lvl1pPr>
              <a:defRPr sz="6600" spc="-100" baseline="0">
                <a:solidFill>
                  <a:srgbClr val="0072C6"/>
                </a:solidFill>
              </a:defRPr>
            </a:lvl1pPr>
          </a:lstStyle>
          <a:p>
            <a:r>
              <a:rPr lang="en-US" dirty="0"/>
              <a:t>Demo or video title</a:t>
            </a:r>
          </a:p>
        </p:txBody>
      </p:sp>
      <p:sp>
        <p:nvSpPr>
          <p:cNvPr id="8" name="Text Placeholder 4"/>
          <p:cNvSpPr>
            <a:spLocks noGrp="1"/>
          </p:cNvSpPr>
          <p:nvPr>
            <p:ph type="body" sz="quarter" idx="12" hasCustomPrompt="1"/>
          </p:nvPr>
        </p:nvSpPr>
        <p:spPr>
          <a:xfrm>
            <a:off x="261938" y="3944683"/>
            <a:ext cx="10058401" cy="1183205"/>
          </a:xfrm>
          <a:noFill/>
        </p:spPr>
        <p:txBody>
          <a:bodyPr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Speaker Name</a:t>
            </a:r>
          </a:p>
          <a:p>
            <a:pPr lvl="0"/>
            <a:r>
              <a:rPr lang="en-US" dirty="0"/>
              <a:t>Title</a:t>
            </a:r>
          </a:p>
        </p:txBody>
      </p:sp>
      <p:pic>
        <p:nvPicPr>
          <p:cNvPr id="3" name="Picture 2"/>
          <p:cNvPicPr>
            <a:picLocks noChangeAspect="1"/>
          </p:cNvPicPr>
          <p:nvPr userDrawn="1"/>
        </p:nvPicPr>
        <p:blipFill>
          <a:blip r:embed="rId3"/>
          <a:stretch>
            <a:fillRect/>
          </a:stretch>
        </p:blipFill>
        <p:spPr>
          <a:xfrm>
            <a:off x="9276712" y="6026927"/>
            <a:ext cx="2511677" cy="521799"/>
          </a:xfrm>
          <a:prstGeom prst="rect">
            <a:avLst/>
          </a:prstGeom>
        </p:spPr>
      </p:pic>
    </p:spTree>
    <p:extLst>
      <p:ext uri="{BB962C8B-B14F-4D97-AF65-F5344CB8AC3E}">
        <p14:creationId xmlns:p14="http://schemas.microsoft.com/office/powerpoint/2010/main" val="1800234173"/>
      </p:ext>
    </p:extLst>
  </p:cSld>
  <p:clrMapOvr>
    <a:masterClrMapping/>
  </p:clrMapOvr>
  <p:transition spd="slow">
    <p:push/>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dirty="0"/>
          </a:p>
        </p:txBody>
      </p:sp>
    </p:spTree>
    <p:extLst>
      <p:ext uri="{BB962C8B-B14F-4D97-AF65-F5344CB8AC3E}">
        <p14:creationId xmlns:p14="http://schemas.microsoft.com/office/powerpoint/2010/main" val="40140556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386310395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141325716"/>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950"/>
                                        <p:tgtEl>
                                          <p:spTgt spid="15"/>
                                        </p:tgtEl>
                                      </p:cBhvr>
                                    </p:animEffect>
                                  </p:childTnLst>
                                </p:cTn>
                              </p:par>
                              <p:par>
                                <p:cTn id="37" presetID="63" presetClass="path" presetSubtype="0" decel="100000" fill="hold" grpId="1" nodeType="withEffect">
                                  <p:stCondLst>
                                    <p:cond delay="700"/>
                                  </p:stCondLst>
                                  <p:childTnLst>
                                    <p:animMotion origin="layout" path="M -0.01455 -2.09714E-6 L -4.54174E-6 -2.09714E-6 " pathEditMode="relative" rAng="0" ptsTypes="AA">
                                      <p:cBhvr>
                                        <p:cTn id="38" dur="950" fill="hold"/>
                                        <p:tgtEl>
                                          <p:spTgt spid="15"/>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0" grpId="0" animBg="1"/>
      <p:bldP spid="10" grpId="1" animBg="1"/>
      <p:bldP spid="11" grpId="0" animBg="1"/>
      <p:bldP spid="11" grpId="1" animBg="1"/>
      <p:bldP spid="13" grpId="0" animBg="1"/>
      <p:bldP spid="13" grpId="1"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54369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354304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05126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35753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0119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825115"/>
          </a:xfrm>
        </p:spPr>
        <p:txBody>
          <a:bodyPr wrap="square">
            <a:spAutoFit/>
          </a:bodyPr>
          <a:lstStyle>
            <a:lvl1pPr marL="287338" indent="-287338">
              <a:spcBef>
                <a:spcPts val="1224"/>
              </a:spcBef>
              <a:buClr>
                <a:schemeClr val="tx2"/>
              </a:buClr>
              <a:buFont typeface="Arial" pitchFamily="34" charset="0"/>
              <a:buChar char="•"/>
              <a:defRPr sz="2800">
                <a:gradFill>
                  <a:gsLst>
                    <a:gs pos="1250">
                      <a:schemeClr val="tx2"/>
                    </a:gs>
                    <a:gs pos="99000">
                      <a:schemeClr val="tx2"/>
                    </a:gs>
                  </a:gsLst>
                  <a:lin ang="5400000" scaled="0"/>
                </a:gradFill>
              </a:defRPr>
            </a:lvl1pPr>
            <a:lvl2pPr marL="531166" indent="-233195">
              <a:defRPr sz="2000"/>
            </a:lvl2pPr>
            <a:lvl3pPr marL="699585" indent="-168419">
              <a:tabLst/>
              <a:defRPr sz="1800"/>
            </a:lvl3pPr>
            <a:lvl4pPr marL="880958" indent="-181374">
              <a:defRPr sz="1600"/>
            </a:lvl4pPr>
            <a:lvl5pPr marL="1049377" indent="-168419">
              <a:tabLst/>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825115"/>
          </a:xfrm>
        </p:spPr>
        <p:txBody>
          <a:bodyPr wrap="square">
            <a:spAutoFit/>
          </a:bodyPr>
          <a:lstStyle>
            <a:lvl1pPr marL="287338" indent="-287338">
              <a:spcBef>
                <a:spcPts val="1224"/>
              </a:spcBef>
              <a:buClr>
                <a:schemeClr val="tx2"/>
              </a:buClr>
              <a:buFont typeface="Arial" pitchFamily="34" charset="0"/>
              <a:buChar char="•"/>
              <a:defRPr sz="2800">
                <a:gradFill>
                  <a:gsLst>
                    <a:gs pos="1250">
                      <a:schemeClr val="tx2"/>
                    </a:gs>
                    <a:gs pos="99000">
                      <a:schemeClr val="tx2"/>
                    </a:gs>
                  </a:gsLst>
                  <a:lin ang="5400000" scaled="0"/>
                </a:gradFill>
              </a:defRPr>
            </a:lvl1pPr>
            <a:lvl2pPr marL="531166" indent="-233195">
              <a:defRPr sz="2000"/>
            </a:lvl2pPr>
            <a:lvl3pPr marL="699585" indent="-168419">
              <a:tabLst/>
              <a:defRPr sz="1800"/>
            </a:lvl3pPr>
            <a:lvl4pPr marL="880958" indent="-181374">
              <a:defRPr sz="1600"/>
            </a:lvl4pPr>
            <a:lvl5pPr marL="1049377" indent="-168419">
              <a:tabLst/>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6046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56697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63960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63945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49774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96934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1798518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571674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21811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6161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3148667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69104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687075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18537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85795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344602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00011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3735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Visual Studio Live! Washington, D.C.">
    <p:bg>
      <p:bgPr>
        <a:blipFill dpi="0" rotWithShape="1">
          <a:blip r:embed="rId2" cstate="print">
            <a:alphaModFix amt="2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00518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74639" y="1212850"/>
            <a:ext cx="11889564" cy="2059024"/>
          </a:xfrm>
        </p:spPr>
        <p:txBody>
          <a:bodyPr/>
          <a:lstStyle>
            <a:lvl1pPr marL="0" indent="0">
              <a:buNone/>
              <a:defRPr/>
            </a:lvl1pPr>
            <a:lvl2pPr marL="28573" indent="0">
              <a:buNone/>
              <a:defRPr sz="2000"/>
            </a:lvl2pPr>
            <a:lvl3pPr marL="223823" indent="0">
              <a:buNone/>
              <a:defRPr sz="2000"/>
            </a:lvl3pPr>
            <a:lvl4pPr marL="476219" indent="0">
              <a:buNone/>
              <a:defRPr sz="1801"/>
            </a:lvl4pPr>
            <a:lvl5pPr marL="739727" indent="0">
              <a:buNone/>
              <a:defRPr sz="18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40787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5170674"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dirty="0"/>
          </a:p>
        </p:txBody>
      </p:sp>
    </p:spTree>
    <p:extLst>
      <p:ext uri="{BB962C8B-B14F-4D97-AF65-F5344CB8AC3E}">
        <p14:creationId xmlns:p14="http://schemas.microsoft.com/office/powerpoint/2010/main" val="350623804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95306922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466352218"/>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950"/>
                                        <p:tgtEl>
                                          <p:spTgt spid="15"/>
                                        </p:tgtEl>
                                      </p:cBhvr>
                                    </p:animEffect>
                                  </p:childTnLst>
                                </p:cTn>
                              </p:par>
                              <p:par>
                                <p:cTn id="37" presetID="63" presetClass="path" presetSubtype="0" decel="100000" fill="hold" grpId="1" nodeType="withEffect">
                                  <p:stCondLst>
                                    <p:cond delay="700"/>
                                  </p:stCondLst>
                                  <p:childTnLst>
                                    <p:animMotion origin="layout" path="M -0.01455 -2.09714E-6 L -4.54174E-6 -2.09714E-6 " pathEditMode="relative" rAng="0" ptsTypes="AA">
                                      <p:cBhvr>
                                        <p:cTn id="38" dur="950" fill="hold"/>
                                        <p:tgtEl>
                                          <p:spTgt spid="15"/>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0" grpId="0" animBg="1"/>
      <p:bldP spid="10" grpId="1" animBg="1"/>
      <p:bldP spid="11" grpId="0" animBg="1"/>
      <p:bldP spid="11" grpId="1" animBg="1"/>
      <p:bldP spid="13" grpId="0" animBg="1"/>
      <p:bldP spid="13" grpId="1"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176670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07813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6239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12281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67404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50474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1323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7610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2075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3541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42159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301986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15695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3935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0707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735790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43387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60132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1124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3017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492340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03671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46408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_Visual Studio Live! Washington, D.C.">
    <p:bg>
      <p:bgPr>
        <a:blipFill dpi="0" rotWithShape="1">
          <a:blip r:embed="rId2" cstate="print">
            <a:alphaModFix amt="2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90828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74639" y="1212850"/>
            <a:ext cx="11889564" cy="2059024"/>
          </a:xfrm>
        </p:spPr>
        <p:txBody>
          <a:bodyPr/>
          <a:lstStyle>
            <a:lvl1pPr marL="0" indent="0">
              <a:buNone/>
              <a:defRPr/>
            </a:lvl1pPr>
            <a:lvl2pPr marL="28573" indent="0">
              <a:buNone/>
              <a:defRPr sz="2000"/>
            </a:lvl2pPr>
            <a:lvl3pPr marL="223823" indent="0">
              <a:buNone/>
              <a:defRPr sz="2000"/>
            </a:lvl3pPr>
            <a:lvl4pPr marL="476219" indent="0">
              <a:buNone/>
              <a:defRPr sz="1801"/>
            </a:lvl4pPr>
            <a:lvl5pPr marL="739727" indent="0">
              <a:buNone/>
              <a:defRPr sz="18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481121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22582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dirty="0"/>
          </a:p>
        </p:txBody>
      </p:sp>
    </p:spTree>
    <p:extLst>
      <p:ext uri="{BB962C8B-B14F-4D97-AF65-F5344CB8AC3E}">
        <p14:creationId xmlns:p14="http://schemas.microsoft.com/office/powerpoint/2010/main" val="160055672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349303845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5142621" y="6697627"/>
            <a:ext cx="2151230"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0707822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441265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902958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39085714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22864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1859980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618968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31181450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2883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34515298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28288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1548467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08812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359090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34338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1430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81969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82118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862623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8285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7832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536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0371462"/>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4785175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73725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pic>
        <p:nvPicPr>
          <p:cNvPr id="16" name="Picture 15"/>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1" y="2216712"/>
            <a:ext cx="12436596" cy="2452747"/>
          </a:xfrm>
          <a:prstGeom prst="rect">
            <a:avLst/>
          </a:prstGeom>
        </p:spPr>
      </p:pic>
      <p:pic>
        <p:nvPicPr>
          <p:cNvPr id="13" name="Picture 12"/>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094" y="2216712"/>
            <a:ext cx="12436604" cy="2452747"/>
          </a:xfrm>
          <a:prstGeom prst="rect">
            <a:avLst/>
          </a:prstGeom>
        </p:spPr>
      </p:pic>
      <p:sp>
        <p:nvSpPr>
          <p:cNvPr id="10" name="Title 1"/>
          <p:cNvSpPr>
            <a:spLocks noGrp="1"/>
          </p:cNvSpPr>
          <p:nvPr>
            <p:ph type="ctrTitle" hasCustomPrompt="1"/>
          </p:nvPr>
        </p:nvSpPr>
        <p:spPr>
          <a:xfrm>
            <a:off x="698115" y="2911670"/>
            <a:ext cx="5780887"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6" y="3616799"/>
            <a:ext cx="5780885"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10612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Page (All Up)">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4094" y="2216712"/>
            <a:ext cx="12436604" cy="2452747"/>
          </a:xfrm>
          <a:prstGeom prst="rect">
            <a:avLst/>
          </a:prstGeom>
        </p:spPr>
      </p:pic>
      <p:pic>
        <p:nvPicPr>
          <p:cNvPr id="13" name="Picture 12"/>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094" y="2216712"/>
            <a:ext cx="12436604" cy="2452747"/>
          </a:xfrm>
          <a:prstGeom prst="rect">
            <a:avLst/>
          </a:prstGeom>
        </p:spPr>
      </p:pic>
      <p:sp>
        <p:nvSpPr>
          <p:cNvPr id="10" name="Title 1"/>
          <p:cNvSpPr>
            <a:spLocks noGrp="1"/>
          </p:cNvSpPr>
          <p:nvPr>
            <p:ph type="ctrTitle" hasCustomPrompt="1"/>
          </p:nvPr>
        </p:nvSpPr>
        <p:spPr>
          <a:xfrm>
            <a:off x="698114" y="2911670"/>
            <a:ext cx="10875831"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5" y="3616799"/>
            <a:ext cx="10875828"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5"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17"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1" name="Picture 2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218091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Page (Strategy A)">
    <p:spTree>
      <p:nvGrpSpPr>
        <p:cNvPr id="1" name=""/>
        <p:cNvGrpSpPr/>
        <p:nvPr/>
      </p:nvGrpSpPr>
      <p:grpSpPr>
        <a:xfrm>
          <a:off x="0" y="0"/>
          <a:ext cx="0" cy="0"/>
          <a:chOff x="0" y="0"/>
          <a:chExt cx="0" cy="0"/>
        </a:xfrm>
      </p:grpSpPr>
      <p:pic>
        <p:nvPicPr>
          <p:cNvPr id="15" name="Picture 14"/>
          <p:cNvPicPr preferRelativeResize="0">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2216712"/>
            <a:ext cx="12436475" cy="2452747"/>
          </a:xfrm>
          <a:prstGeom prst="rect">
            <a:avLst/>
          </a:prstGeom>
        </p:spPr>
      </p:pic>
      <p:pic>
        <p:nvPicPr>
          <p:cNvPr id="16" name="Picture 15"/>
          <p:cNvPicPr preferRelativeResize="0">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1" y="2216712"/>
            <a:ext cx="12436475" cy="2452747"/>
          </a:xfrm>
          <a:prstGeom prst="rect">
            <a:avLst/>
          </a:prstGeom>
        </p:spPr>
      </p:pic>
      <p:sp>
        <p:nvSpPr>
          <p:cNvPr id="10" name="Title 1"/>
          <p:cNvSpPr>
            <a:spLocks noGrp="1"/>
          </p:cNvSpPr>
          <p:nvPr>
            <p:ph type="ctrTitle" hasCustomPrompt="1"/>
          </p:nvPr>
        </p:nvSpPr>
        <p:spPr>
          <a:xfrm>
            <a:off x="698114" y="2911670"/>
            <a:ext cx="10875831"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5" y="3616799"/>
            <a:ext cx="10875828"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7"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4" name="Picture 2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92610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Page (Strategy B)">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2216712"/>
            <a:ext cx="12436475" cy="2452747"/>
          </a:xfrm>
          <a:prstGeom prst="rect">
            <a:avLst/>
          </a:prstGeom>
        </p:spPr>
      </p:pic>
      <p:pic>
        <p:nvPicPr>
          <p:cNvPr id="16" name="Picture 15"/>
          <p:cNvPicPr preferRelativeResize="0">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1" y="2216712"/>
            <a:ext cx="12436475" cy="2452747"/>
          </a:xfrm>
          <a:prstGeom prst="rect">
            <a:avLst/>
          </a:prstGeom>
        </p:spPr>
      </p:pic>
      <p:sp>
        <p:nvSpPr>
          <p:cNvPr id="10" name="Title 1"/>
          <p:cNvSpPr>
            <a:spLocks noGrp="1"/>
          </p:cNvSpPr>
          <p:nvPr>
            <p:ph type="ctrTitle" hasCustomPrompt="1"/>
          </p:nvPr>
        </p:nvSpPr>
        <p:spPr>
          <a:xfrm>
            <a:off x="698114" y="2911670"/>
            <a:ext cx="10875831" cy="566687"/>
          </a:xfrm>
        </p:spPr>
        <p:txBody>
          <a:bodyPr anchor="b" anchorCtr="0">
            <a:noAutofit/>
          </a:bodyPr>
          <a:lstStyle>
            <a:lvl1pPr algn="l">
              <a:lnSpc>
                <a:spcPts val="3876"/>
              </a:lnSpc>
              <a:defRPr sz="3672" spc="0" baseline="0">
                <a:solidFill>
                  <a:srgbClr val="000000"/>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5" y="3616799"/>
            <a:ext cx="10875828" cy="668366"/>
          </a:xfrm>
        </p:spPr>
        <p:txBody>
          <a:bodyPr>
            <a:normAutofit/>
          </a:bodyPr>
          <a:lstStyle>
            <a:lvl1pPr marL="27978" indent="0" algn="l">
              <a:buNone/>
              <a:defRPr sz="1632">
                <a:solidFill>
                  <a:srgbClr val="000000"/>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7"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1" name="Picture 2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209982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Page (Consulting A)">
    <p:spTree>
      <p:nvGrpSpPr>
        <p:cNvPr id="1" name=""/>
        <p:cNvGrpSpPr/>
        <p:nvPr/>
      </p:nvGrpSpPr>
      <p:grpSpPr>
        <a:xfrm>
          <a:off x="0" y="0"/>
          <a:ext cx="0" cy="0"/>
          <a:chOff x="0" y="0"/>
          <a:chExt cx="0" cy="0"/>
        </a:xfrm>
      </p:grpSpPr>
      <p:pic>
        <p:nvPicPr>
          <p:cNvPr id="4" name="Picture 3"/>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4228" y="2216712"/>
            <a:ext cx="12436604" cy="2452747"/>
          </a:xfrm>
          <a:prstGeom prst="rect">
            <a:avLst/>
          </a:prstGeom>
        </p:spPr>
      </p:pic>
      <p:pic>
        <p:nvPicPr>
          <p:cNvPr id="5" name="Picture 4"/>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sp>
        <p:nvSpPr>
          <p:cNvPr id="10" name="Title 1"/>
          <p:cNvSpPr>
            <a:spLocks noGrp="1"/>
          </p:cNvSpPr>
          <p:nvPr>
            <p:ph type="ctrTitle" hasCustomPrompt="1"/>
          </p:nvPr>
        </p:nvSpPr>
        <p:spPr>
          <a:xfrm>
            <a:off x="698115" y="2911670"/>
            <a:ext cx="5780887"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6" y="3616799"/>
            <a:ext cx="5780885"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4" name="Picture 2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242402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9157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Page (Consulting B)">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4228" y="2216712"/>
            <a:ext cx="12436604" cy="2452747"/>
          </a:xfrm>
          <a:prstGeom prst="rect">
            <a:avLst/>
          </a:prstGeom>
        </p:spPr>
      </p:pic>
      <p:pic>
        <p:nvPicPr>
          <p:cNvPr id="5" name="Picture 4"/>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sp>
        <p:nvSpPr>
          <p:cNvPr id="10" name="Title 1"/>
          <p:cNvSpPr>
            <a:spLocks noGrp="1"/>
          </p:cNvSpPr>
          <p:nvPr>
            <p:ph type="ctrTitle" hasCustomPrompt="1"/>
          </p:nvPr>
        </p:nvSpPr>
        <p:spPr>
          <a:xfrm>
            <a:off x="698115" y="2911670"/>
            <a:ext cx="5780887"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6" y="3616799"/>
            <a:ext cx="5780885"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13" name="Picture 12"/>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393039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Page (Support A)">
    <p:spTree>
      <p:nvGrpSpPr>
        <p:cNvPr id="1" name=""/>
        <p:cNvGrpSpPr/>
        <p:nvPr/>
      </p:nvGrpSpPr>
      <p:grpSpPr>
        <a:xfrm>
          <a:off x="0" y="0"/>
          <a:ext cx="0" cy="0"/>
          <a:chOff x="0" y="0"/>
          <a:chExt cx="0" cy="0"/>
        </a:xfrm>
      </p:grpSpPr>
      <p:pic>
        <p:nvPicPr>
          <p:cNvPr id="13" name="Picture 12"/>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pic>
        <p:nvPicPr>
          <p:cNvPr id="16" name="Picture 15"/>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sp>
        <p:nvSpPr>
          <p:cNvPr id="10" name="Title 1"/>
          <p:cNvSpPr>
            <a:spLocks noGrp="1"/>
          </p:cNvSpPr>
          <p:nvPr>
            <p:ph type="ctrTitle" hasCustomPrompt="1"/>
          </p:nvPr>
        </p:nvSpPr>
        <p:spPr>
          <a:xfrm>
            <a:off x="698115" y="2911670"/>
            <a:ext cx="10996185"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5" y="3616799"/>
            <a:ext cx="10996182"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2" name="Picture 2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310832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Page (Support B)">
    <p:spTree>
      <p:nvGrpSpPr>
        <p:cNvPr id="1" name=""/>
        <p:cNvGrpSpPr/>
        <p:nvPr/>
      </p:nvGrpSpPr>
      <p:grpSpPr>
        <a:xfrm>
          <a:off x="0" y="0"/>
          <a:ext cx="0" cy="0"/>
          <a:chOff x="0" y="0"/>
          <a:chExt cx="0" cy="0"/>
        </a:xfrm>
      </p:grpSpPr>
      <p:pic>
        <p:nvPicPr>
          <p:cNvPr id="13" name="Picture 12"/>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pic>
        <p:nvPicPr>
          <p:cNvPr id="16" name="Picture 15"/>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sp>
        <p:nvSpPr>
          <p:cNvPr id="10" name="Title 1"/>
          <p:cNvSpPr>
            <a:spLocks noGrp="1"/>
          </p:cNvSpPr>
          <p:nvPr>
            <p:ph type="ctrTitle" hasCustomPrompt="1"/>
          </p:nvPr>
        </p:nvSpPr>
        <p:spPr>
          <a:xfrm>
            <a:off x="698115" y="2911670"/>
            <a:ext cx="5780887"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6" y="3616799"/>
            <a:ext cx="5780885"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0" name="Picture 1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168762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Agenda (Architectur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9405916" y="6470759"/>
            <a:ext cx="2565691" cy="179610"/>
          </a:xfrm>
          <a:prstGeom prst="rect">
            <a:avLst/>
          </a:prstGeom>
          <a:noFill/>
        </p:spPr>
      </p:pic>
      <p:pic>
        <p:nvPicPr>
          <p:cNvPr id="9" name="Picture 3" descr="C:\Users\victor.melniciuc\Desktop\==Work\MCS BOM\assets\FAN2008058.JPG"/>
          <p:cNvPicPr>
            <a:picLocks noChangeAspect="1" noChangeArrowheads="1"/>
          </p:cNvPicPr>
          <p:nvPr userDrawn="1"/>
        </p:nvPicPr>
        <p:blipFill>
          <a:blip r:embed="rId3" cstate="email"/>
          <a:srcRect l="21453" t="16710" r="29526"/>
          <a:stretch>
            <a:fillRect/>
          </a:stretch>
        </p:blipFill>
        <p:spPr bwMode="auto">
          <a:xfrm>
            <a:off x="6451482" y="1025290"/>
            <a:ext cx="5982835" cy="5969235"/>
          </a:xfrm>
          <a:prstGeom prst="rect">
            <a:avLst/>
          </a:prstGeom>
          <a:noFill/>
          <a:ln>
            <a:noFill/>
          </a:ln>
        </p:spPr>
      </p:pic>
      <p:sp>
        <p:nvSpPr>
          <p:cNvPr id="10" name="Rectangle 9"/>
          <p:cNvSpPr/>
          <p:nvPr userDrawn="1"/>
        </p:nvSpPr>
        <p:spPr bwMode="auto">
          <a:xfrm>
            <a:off x="6451481" y="0"/>
            <a:ext cx="3887410" cy="380813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 name="Rectangle 2"/>
          <p:cNvSpPr/>
          <p:nvPr userDrawn="1"/>
        </p:nvSpPr>
        <p:spPr bwMode="auto">
          <a:xfrm>
            <a:off x="0" y="1025291"/>
            <a:ext cx="12436475" cy="932603"/>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98113" y="1208249"/>
            <a:ext cx="9640779" cy="566687"/>
          </a:xfrm>
        </p:spPr>
        <p:txBody>
          <a:bodyPr anchor="t" anchorCtr="0">
            <a:noAutofit/>
          </a:bodyPr>
          <a:lstStyle>
            <a:lvl1pPr algn="l">
              <a:lnSpc>
                <a:spcPts val="4896"/>
              </a:lnSpc>
              <a:defRPr sz="3672" spc="0" baseline="0">
                <a:solidFill>
                  <a:schemeClr val="bg1"/>
                </a:solidFill>
                <a:latin typeface="Segoe UI Light" pitchFamily="34" charset="0"/>
              </a:defRPr>
            </a:lvl1pPr>
          </a:lstStyle>
          <a:p>
            <a:r>
              <a:rPr lang="en-US" dirty="0"/>
              <a:t>Agenda</a:t>
            </a:r>
          </a:p>
        </p:txBody>
      </p:sp>
      <p:sp>
        <p:nvSpPr>
          <p:cNvPr id="11" name="Content Placeholder 2"/>
          <p:cNvSpPr>
            <a:spLocks noGrp="1"/>
          </p:cNvSpPr>
          <p:nvPr>
            <p:ph idx="1" hasCustomPrompt="1"/>
          </p:nvPr>
        </p:nvSpPr>
        <p:spPr>
          <a:xfrm>
            <a:off x="698114" y="2173044"/>
            <a:ext cx="5286878" cy="288137"/>
          </a:xfrm>
        </p:spPr>
        <p:txBody>
          <a:bodyPr/>
          <a:lstStyle>
            <a:lvl1pPr marL="279779" marR="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sz="1836">
                <a:solidFill>
                  <a:srgbClr val="595959"/>
                </a:solidFill>
                <a:latin typeface="Segoe UI" pitchFamily="34" charset="0"/>
                <a:ea typeface="Segoe UI" pitchFamily="34" charset="0"/>
                <a:cs typeface="Segoe UI" pitchFamily="34" charset="0"/>
              </a:defRPr>
            </a:lvl1pPr>
            <a:lvl2pPr marL="559558" indent="-279779">
              <a:buClr>
                <a:srgbClr val="5191CD"/>
              </a:buClr>
              <a:buSzPct val="75000"/>
              <a:buFontTx/>
              <a:buBlip>
                <a:blip r:embed="rId4"/>
              </a:buBlip>
              <a:defRPr>
                <a:solidFill>
                  <a:srgbClr val="595959"/>
                </a:solidFill>
                <a:latin typeface="+mn-lt"/>
              </a:defRPr>
            </a:lvl2pPr>
            <a:lvl3pPr marL="839337" indent="-279779">
              <a:buClr>
                <a:srgbClr val="5191CD"/>
              </a:buClr>
              <a:buFont typeface="Segoe" charset="0"/>
              <a:buChar char="–"/>
              <a:defRPr>
                <a:solidFill>
                  <a:srgbClr val="595959"/>
                </a:solidFill>
                <a:latin typeface="+mn-lt"/>
              </a:defRPr>
            </a:lvl3pPr>
            <a:lvl4pPr marL="1119116" indent="-279779">
              <a:buClr>
                <a:srgbClr val="5191CD"/>
              </a:buClr>
              <a:buFont typeface="Segoe" charset="0"/>
              <a:buChar char="–"/>
              <a:defRPr>
                <a:solidFill>
                  <a:srgbClr val="595959"/>
                </a:solidFill>
                <a:latin typeface="+mn-lt"/>
              </a:defRPr>
            </a:lvl4pPr>
            <a:lvl5pPr marL="1398895" indent="-279779">
              <a:buClr>
                <a:srgbClr val="5191CD"/>
              </a:buClr>
              <a:buFont typeface="Segoe" charset="0"/>
              <a:buChar char="–"/>
              <a:defRPr>
                <a:solidFill>
                  <a:srgbClr val="595959"/>
                </a:solidFill>
                <a:latin typeface="+mn-lt"/>
              </a:defRPr>
            </a:lvl5pPr>
          </a:lstStyle>
          <a:p>
            <a:pPr marL="279779" marR="0" lvl="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a:pPr>
            <a:r>
              <a:rPr lang="en-US" dirty="0"/>
              <a:t>Click to insert text</a:t>
            </a:r>
          </a:p>
        </p:txBody>
      </p:sp>
      <p:pic>
        <p:nvPicPr>
          <p:cNvPr id="12" name="Picture 1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019505" y="6636322"/>
            <a:ext cx="1865471" cy="232675"/>
          </a:xfrm>
          <a:prstGeom prst="rect">
            <a:avLst/>
          </a:prstGeom>
        </p:spPr>
      </p:pic>
    </p:spTree>
    <p:extLst>
      <p:ext uri="{BB962C8B-B14F-4D97-AF65-F5344CB8AC3E}">
        <p14:creationId xmlns:p14="http://schemas.microsoft.com/office/powerpoint/2010/main" val="301778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Agenda (Architecture 2)">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9405916" y="6470759"/>
            <a:ext cx="2565691" cy="179610"/>
          </a:xfrm>
          <a:prstGeom prst="rect">
            <a:avLst/>
          </a:prstGeom>
          <a:noFill/>
        </p:spPr>
      </p:pic>
      <p:pic>
        <p:nvPicPr>
          <p:cNvPr id="9"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l="6426" r="18387"/>
          <a:stretch>
            <a:fillRect/>
          </a:stretch>
        </p:blipFill>
        <p:spPr bwMode="auto">
          <a:xfrm>
            <a:off x="6451481" y="1025290"/>
            <a:ext cx="5984994" cy="5969235"/>
          </a:xfrm>
          <a:prstGeom prst="rect">
            <a:avLst/>
          </a:prstGeom>
          <a:noFill/>
          <a:ln>
            <a:noFill/>
          </a:ln>
        </p:spPr>
      </p:pic>
      <p:sp>
        <p:nvSpPr>
          <p:cNvPr id="10" name="Rectangle 9"/>
          <p:cNvSpPr/>
          <p:nvPr userDrawn="1"/>
        </p:nvSpPr>
        <p:spPr bwMode="auto">
          <a:xfrm>
            <a:off x="6451481" y="0"/>
            <a:ext cx="3887410" cy="380813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 name="Rectangle 2"/>
          <p:cNvSpPr/>
          <p:nvPr userDrawn="1"/>
        </p:nvSpPr>
        <p:spPr bwMode="auto">
          <a:xfrm>
            <a:off x="0" y="1025291"/>
            <a:ext cx="12436475" cy="932603"/>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98114" y="1208249"/>
            <a:ext cx="9640777" cy="566687"/>
          </a:xfrm>
        </p:spPr>
        <p:txBody>
          <a:bodyPr anchor="t" anchorCtr="0">
            <a:noAutofit/>
          </a:bodyPr>
          <a:lstStyle>
            <a:lvl1pPr algn="l">
              <a:lnSpc>
                <a:spcPts val="4896"/>
              </a:lnSpc>
              <a:defRPr sz="3672" spc="0" baseline="0">
                <a:solidFill>
                  <a:schemeClr val="bg1"/>
                </a:solidFill>
                <a:latin typeface="Segoe UI Light" pitchFamily="34" charset="0"/>
              </a:defRPr>
            </a:lvl1pPr>
          </a:lstStyle>
          <a:p>
            <a:r>
              <a:rPr lang="en-US" dirty="0"/>
              <a:t>Agenda</a:t>
            </a:r>
          </a:p>
        </p:txBody>
      </p:sp>
      <p:sp>
        <p:nvSpPr>
          <p:cNvPr id="11" name="Content Placeholder 2"/>
          <p:cNvSpPr>
            <a:spLocks noGrp="1"/>
          </p:cNvSpPr>
          <p:nvPr>
            <p:ph idx="1" hasCustomPrompt="1"/>
          </p:nvPr>
        </p:nvSpPr>
        <p:spPr>
          <a:xfrm>
            <a:off x="698114" y="2173044"/>
            <a:ext cx="5286878" cy="288137"/>
          </a:xfrm>
        </p:spPr>
        <p:txBody>
          <a:bodyPr/>
          <a:lstStyle>
            <a:lvl1pPr marL="279779" marR="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sz="1836">
                <a:solidFill>
                  <a:srgbClr val="595959"/>
                </a:solidFill>
                <a:latin typeface="Segoe UI" pitchFamily="34" charset="0"/>
                <a:ea typeface="Segoe UI" pitchFamily="34" charset="0"/>
                <a:cs typeface="Segoe UI" pitchFamily="34" charset="0"/>
              </a:defRPr>
            </a:lvl1pPr>
            <a:lvl2pPr marL="559558" indent="-279779">
              <a:buClr>
                <a:srgbClr val="5191CD"/>
              </a:buClr>
              <a:buSzPct val="75000"/>
              <a:buFontTx/>
              <a:buBlip>
                <a:blip r:embed="rId4"/>
              </a:buBlip>
              <a:defRPr>
                <a:solidFill>
                  <a:srgbClr val="595959"/>
                </a:solidFill>
                <a:latin typeface="+mn-lt"/>
              </a:defRPr>
            </a:lvl2pPr>
            <a:lvl3pPr marL="839337" indent="-279779">
              <a:buClr>
                <a:srgbClr val="5191CD"/>
              </a:buClr>
              <a:buFont typeface="Segoe" charset="0"/>
              <a:buChar char="–"/>
              <a:defRPr>
                <a:solidFill>
                  <a:srgbClr val="595959"/>
                </a:solidFill>
                <a:latin typeface="+mn-lt"/>
              </a:defRPr>
            </a:lvl3pPr>
            <a:lvl4pPr marL="1119116" indent="-279779">
              <a:buClr>
                <a:srgbClr val="5191CD"/>
              </a:buClr>
              <a:buFont typeface="Segoe" charset="0"/>
              <a:buChar char="–"/>
              <a:defRPr>
                <a:solidFill>
                  <a:srgbClr val="595959"/>
                </a:solidFill>
                <a:latin typeface="+mn-lt"/>
              </a:defRPr>
            </a:lvl4pPr>
            <a:lvl5pPr marL="1398895" indent="-279779">
              <a:buClr>
                <a:srgbClr val="5191CD"/>
              </a:buClr>
              <a:buFont typeface="Segoe" charset="0"/>
              <a:buChar char="–"/>
              <a:defRPr>
                <a:solidFill>
                  <a:srgbClr val="595959"/>
                </a:solidFill>
                <a:latin typeface="+mn-lt"/>
              </a:defRPr>
            </a:lvl5pPr>
          </a:lstStyle>
          <a:p>
            <a:pPr marL="279779" marR="0" lvl="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a:pPr>
            <a:r>
              <a:rPr lang="en-US" dirty="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019505" y="6636322"/>
            <a:ext cx="1865471" cy="232675"/>
          </a:xfrm>
          <a:prstGeom prst="rect">
            <a:avLst/>
          </a:prstGeom>
        </p:spPr>
      </p:pic>
    </p:spTree>
    <p:extLst>
      <p:ext uri="{BB962C8B-B14F-4D97-AF65-F5344CB8AC3E}">
        <p14:creationId xmlns:p14="http://schemas.microsoft.com/office/powerpoint/2010/main" val="216524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Agenda (Peopl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9405916" y="6470759"/>
            <a:ext cx="2565691" cy="179610"/>
          </a:xfrm>
          <a:prstGeom prst="rect">
            <a:avLst/>
          </a:prstGeom>
          <a:noFill/>
        </p:spPr>
      </p:pic>
      <p:pic>
        <p:nvPicPr>
          <p:cNvPr id="9"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t="7401" r="30478"/>
          <a:stretch>
            <a:fillRect/>
          </a:stretch>
        </p:blipFill>
        <p:spPr bwMode="auto">
          <a:xfrm>
            <a:off x="6458161" y="1023273"/>
            <a:ext cx="5978314" cy="5971252"/>
          </a:xfrm>
          <a:prstGeom prst="rect">
            <a:avLst/>
          </a:prstGeom>
          <a:noFill/>
          <a:ln>
            <a:noFill/>
          </a:ln>
        </p:spPr>
      </p:pic>
      <p:sp>
        <p:nvSpPr>
          <p:cNvPr id="10" name="Rectangle 9"/>
          <p:cNvSpPr/>
          <p:nvPr userDrawn="1"/>
        </p:nvSpPr>
        <p:spPr bwMode="auto">
          <a:xfrm>
            <a:off x="6451481" y="0"/>
            <a:ext cx="3887410" cy="380813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 name="Rectangle 2"/>
          <p:cNvSpPr/>
          <p:nvPr userDrawn="1"/>
        </p:nvSpPr>
        <p:spPr bwMode="auto">
          <a:xfrm>
            <a:off x="0" y="1025291"/>
            <a:ext cx="12436475" cy="932603"/>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98114" y="1208249"/>
            <a:ext cx="9640777" cy="566687"/>
          </a:xfrm>
        </p:spPr>
        <p:txBody>
          <a:bodyPr anchor="t" anchorCtr="0">
            <a:noAutofit/>
          </a:bodyPr>
          <a:lstStyle>
            <a:lvl1pPr algn="l">
              <a:lnSpc>
                <a:spcPts val="4896"/>
              </a:lnSpc>
              <a:defRPr sz="3672" spc="0" baseline="0">
                <a:solidFill>
                  <a:schemeClr val="bg1"/>
                </a:solidFill>
                <a:latin typeface="Segoe UI Light" pitchFamily="34" charset="0"/>
              </a:defRPr>
            </a:lvl1pPr>
          </a:lstStyle>
          <a:p>
            <a:r>
              <a:rPr lang="en-US" dirty="0"/>
              <a:t>Agenda</a:t>
            </a:r>
          </a:p>
        </p:txBody>
      </p:sp>
      <p:sp>
        <p:nvSpPr>
          <p:cNvPr id="12" name="Content Placeholder 2"/>
          <p:cNvSpPr>
            <a:spLocks noGrp="1"/>
          </p:cNvSpPr>
          <p:nvPr>
            <p:ph idx="1" hasCustomPrompt="1"/>
          </p:nvPr>
        </p:nvSpPr>
        <p:spPr>
          <a:xfrm>
            <a:off x="698114" y="2173044"/>
            <a:ext cx="5286878" cy="288137"/>
          </a:xfrm>
        </p:spPr>
        <p:txBody>
          <a:bodyPr/>
          <a:lstStyle>
            <a:lvl1pPr marL="279779" marR="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sz="1836">
                <a:solidFill>
                  <a:srgbClr val="595959"/>
                </a:solidFill>
                <a:latin typeface="Segoe UI" pitchFamily="34" charset="0"/>
                <a:ea typeface="Segoe UI" pitchFamily="34" charset="0"/>
                <a:cs typeface="Segoe UI" pitchFamily="34" charset="0"/>
              </a:defRPr>
            </a:lvl1pPr>
            <a:lvl2pPr marL="559558" indent="-279779">
              <a:buClr>
                <a:srgbClr val="5191CD"/>
              </a:buClr>
              <a:buSzPct val="75000"/>
              <a:buFontTx/>
              <a:buBlip>
                <a:blip r:embed="rId4"/>
              </a:buBlip>
              <a:defRPr>
                <a:solidFill>
                  <a:srgbClr val="595959"/>
                </a:solidFill>
                <a:latin typeface="+mn-lt"/>
              </a:defRPr>
            </a:lvl2pPr>
            <a:lvl3pPr marL="839337" indent="-279779">
              <a:buClr>
                <a:srgbClr val="5191CD"/>
              </a:buClr>
              <a:buFont typeface="Segoe" charset="0"/>
              <a:buChar char="–"/>
              <a:defRPr>
                <a:solidFill>
                  <a:srgbClr val="595959"/>
                </a:solidFill>
                <a:latin typeface="+mn-lt"/>
              </a:defRPr>
            </a:lvl3pPr>
            <a:lvl4pPr marL="1119116" indent="-279779">
              <a:buClr>
                <a:srgbClr val="5191CD"/>
              </a:buClr>
              <a:buFont typeface="Segoe" charset="0"/>
              <a:buChar char="–"/>
              <a:defRPr>
                <a:solidFill>
                  <a:srgbClr val="595959"/>
                </a:solidFill>
                <a:latin typeface="+mn-lt"/>
              </a:defRPr>
            </a:lvl4pPr>
            <a:lvl5pPr marL="1398895" indent="-279779">
              <a:buClr>
                <a:srgbClr val="5191CD"/>
              </a:buClr>
              <a:buFont typeface="Segoe" charset="0"/>
              <a:buChar char="–"/>
              <a:defRPr>
                <a:solidFill>
                  <a:srgbClr val="595959"/>
                </a:solidFill>
                <a:latin typeface="+mn-lt"/>
              </a:defRPr>
            </a:lvl5pPr>
          </a:lstStyle>
          <a:p>
            <a:pPr marL="279779" marR="0" lvl="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a:pPr>
            <a:r>
              <a:rPr lang="en-US" dirty="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019505" y="6636322"/>
            <a:ext cx="1865471" cy="232675"/>
          </a:xfrm>
          <a:prstGeom prst="rect">
            <a:avLst/>
          </a:prstGeom>
        </p:spPr>
      </p:pic>
    </p:spTree>
    <p:extLst>
      <p:ext uri="{BB962C8B-B14F-4D97-AF65-F5344CB8AC3E}">
        <p14:creationId xmlns:p14="http://schemas.microsoft.com/office/powerpoint/2010/main" val="88339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ntent Page (White)">
    <p:spTree>
      <p:nvGrpSpPr>
        <p:cNvPr id="1" name=""/>
        <p:cNvGrpSpPr/>
        <p:nvPr/>
      </p:nvGrpSpPr>
      <p:grpSpPr>
        <a:xfrm>
          <a:off x="0" y="0"/>
          <a:ext cx="0" cy="0"/>
          <a:chOff x="0" y="0"/>
          <a:chExt cx="0" cy="0"/>
        </a:xfrm>
      </p:grpSpPr>
      <p:sp>
        <p:nvSpPr>
          <p:cNvPr id="19" name="Content Placeholder 2"/>
          <p:cNvSpPr>
            <a:spLocks noGrp="1"/>
          </p:cNvSpPr>
          <p:nvPr>
            <p:ph idx="15"/>
          </p:nvPr>
        </p:nvSpPr>
        <p:spPr>
          <a:xfrm>
            <a:off x="882334" y="1492166"/>
            <a:ext cx="10778278" cy="1412567"/>
          </a:xfrm>
        </p:spPr>
        <p:txBody>
          <a:bodyPr/>
          <a:lstStyle>
            <a:lvl1pPr marL="279779" indent="-279779">
              <a:buClr>
                <a:srgbClr val="5191CD"/>
              </a:buClr>
              <a:buFontTx/>
              <a:buBlip>
                <a:blip r:embed="rId2"/>
              </a:buBlip>
              <a:defRPr sz="1428">
                <a:solidFill>
                  <a:schemeClr val="tx1"/>
                </a:solidFill>
                <a:latin typeface="Segoe UI" pitchFamily="34" charset="0"/>
                <a:ea typeface="Segoe UI" pitchFamily="34" charset="0"/>
                <a:cs typeface="Segoe UI" pitchFamily="34" charset="0"/>
              </a:defRPr>
            </a:lvl1pPr>
            <a:lvl2pPr marL="559558" indent="-279779">
              <a:buClr>
                <a:srgbClr val="5191CD"/>
              </a:buClr>
              <a:buSzPct val="75000"/>
              <a:buFontTx/>
              <a:buBlip>
                <a:blip r:embed="rId2"/>
              </a:buBlip>
              <a:defRPr sz="1428">
                <a:solidFill>
                  <a:schemeClr val="tx1"/>
                </a:solidFill>
                <a:latin typeface="Segoe UI" pitchFamily="34" charset="0"/>
                <a:ea typeface="Segoe UI" pitchFamily="34" charset="0"/>
                <a:cs typeface="Segoe UI" pitchFamily="34" charset="0"/>
              </a:defRPr>
            </a:lvl2pPr>
            <a:lvl3pPr marL="839337"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3pPr>
            <a:lvl4pPr marL="1119116"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4pPr>
            <a:lvl5pPr marL="1398895"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541367"/>
            <a:ext cx="12436604" cy="466302"/>
          </a:xfrm>
          <a:prstGeom prst="rect">
            <a:avLst/>
          </a:prstGeom>
        </p:spPr>
      </p:pic>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083116" y="3458404"/>
            <a:ext cx="2270248" cy="77717"/>
          </a:xfrm>
          <a:prstGeom prst="rect">
            <a:avLst/>
          </a:prstGeom>
        </p:spPr>
      </p:pic>
      <p:sp>
        <p:nvSpPr>
          <p:cNvPr id="17" name="TextBox 16"/>
          <p:cNvSpPr txBox="1"/>
          <p:nvPr userDrawn="1"/>
        </p:nvSpPr>
        <p:spPr>
          <a:xfrm>
            <a:off x="5903714" y="6647839"/>
            <a:ext cx="629180" cy="254262"/>
          </a:xfrm>
          <a:prstGeom prst="rect">
            <a:avLst/>
          </a:prstGeom>
          <a:noFill/>
        </p:spPr>
        <p:txBody>
          <a:bodyPr wrap="square" rtlCol="0">
            <a:spAutoFit/>
          </a:bodyPr>
          <a:lstStyle/>
          <a:p>
            <a:pPr algn="ctr"/>
            <a:fld id="{0462CC3E-48DD-4274-8616-D549FD7B2C15}" type="slidenum">
              <a:rPr lang="en-US" sz="1020" smtClean="0">
                <a:solidFill>
                  <a:srgbClr val="000000"/>
                </a:solidFill>
                <a:latin typeface="Segoe UI" pitchFamily="34" charset="0"/>
                <a:ea typeface="Segoe UI" pitchFamily="34" charset="0"/>
                <a:cs typeface="Segoe UI" pitchFamily="34" charset="0"/>
              </a:rPr>
              <a:pPr algn="ctr"/>
              <a:t>‹#›</a:t>
            </a:fld>
            <a:endParaRPr lang="en-US" sz="1020"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42619" y="6713989"/>
            <a:ext cx="2959881" cy="77338"/>
          </a:xfrm>
          <a:prstGeom prst="rect">
            <a:avLst/>
          </a:prstGeom>
        </p:spPr>
      </p:pic>
      <p:sp>
        <p:nvSpPr>
          <p:cNvPr id="25" name="TextBox 24"/>
          <p:cNvSpPr txBox="1"/>
          <p:nvPr userDrawn="1"/>
        </p:nvSpPr>
        <p:spPr>
          <a:xfrm>
            <a:off x="9978050" y="135975"/>
            <a:ext cx="2043317" cy="238240"/>
          </a:xfrm>
          <a:prstGeom prst="rect">
            <a:avLst/>
          </a:prstGeom>
          <a:noFill/>
        </p:spPr>
        <p:txBody>
          <a:bodyPr wrap="square" rtlCol="0">
            <a:spAutoFit/>
          </a:bodyPr>
          <a:lstStyle/>
          <a:p>
            <a:pPr algn="r"/>
            <a:r>
              <a:rPr lang="en-US" sz="918" dirty="0">
                <a:solidFill>
                  <a:schemeClr val="tx1"/>
                </a:solidFill>
                <a:latin typeface="Segoe UI" pitchFamily="34" charset="0"/>
                <a:ea typeface="Segoe UI" pitchFamily="34" charset="0"/>
                <a:cs typeface="Segoe UI" pitchFamily="34" charset="0"/>
              </a:rPr>
              <a:t>Microsoft Confidential</a:t>
            </a:r>
          </a:p>
        </p:txBody>
      </p:sp>
      <p:pic>
        <p:nvPicPr>
          <p:cNvPr id="27" name="Picture 26"/>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10019507" y="6636322"/>
            <a:ext cx="1865467" cy="232675"/>
          </a:xfrm>
          <a:prstGeom prst="rect">
            <a:avLst/>
          </a:prstGeom>
        </p:spPr>
      </p:pic>
      <p:sp>
        <p:nvSpPr>
          <p:cNvPr id="30" name="Title 1"/>
          <p:cNvSpPr>
            <a:spLocks noGrp="1"/>
          </p:cNvSpPr>
          <p:nvPr>
            <p:ph type="title" hasCustomPrompt="1"/>
          </p:nvPr>
        </p:nvSpPr>
        <p:spPr>
          <a:xfrm>
            <a:off x="529660" y="367577"/>
            <a:ext cx="11375537" cy="519307"/>
          </a:xfrm>
        </p:spPr>
        <p:txBody>
          <a:bodyPr anchor="t"/>
          <a:lstStyle>
            <a:lvl1pPr>
              <a:defRPr sz="3264" b="0">
                <a:solidFill>
                  <a:schemeClr val="tx1"/>
                </a:solidFill>
                <a:latin typeface="Segoe UI Light" pitchFamily="34" charset="0"/>
              </a:defRPr>
            </a:lvl1pPr>
          </a:lstStyle>
          <a:p>
            <a:r>
              <a:rPr lang="en-US" dirty="0"/>
              <a:t>Click to edit Master title style </a:t>
            </a:r>
          </a:p>
        </p:txBody>
      </p:sp>
      <p:sp>
        <p:nvSpPr>
          <p:cNvPr id="31" name="Text Placeholder 2"/>
          <p:cNvSpPr>
            <a:spLocks noGrp="1"/>
          </p:cNvSpPr>
          <p:nvPr>
            <p:ph type="body" idx="16"/>
          </p:nvPr>
        </p:nvSpPr>
        <p:spPr>
          <a:xfrm>
            <a:off x="529986" y="886885"/>
            <a:ext cx="11356100" cy="282513"/>
          </a:xfrm>
        </p:spPr>
        <p:txBody>
          <a:bodyPr anchor="b"/>
          <a:lstStyle>
            <a:lvl1pPr marL="0" indent="0">
              <a:buNone/>
              <a:tabLst>
                <a:tab pos="641160" algn="l"/>
              </a:tabLst>
              <a:defRPr sz="1836" b="0">
                <a:solidFill>
                  <a:srgbClr val="949699"/>
                </a:solidFill>
                <a:latin typeface="Segoe UI Light" pitchFamily="34" charset="0"/>
                <a:ea typeface="Verdana" pitchFamily="34" charset="0"/>
                <a:cs typeface="Verdana" pitchFamily="34"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dirty="0"/>
              <a:t>Click to edit Master text styles</a:t>
            </a:r>
          </a:p>
        </p:txBody>
      </p:sp>
    </p:spTree>
    <p:extLst>
      <p:ext uri="{BB962C8B-B14F-4D97-AF65-F5344CB8AC3E}">
        <p14:creationId xmlns:p14="http://schemas.microsoft.com/office/powerpoint/2010/main" val="279084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ntent Page (White)_Emp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6541367"/>
            <a:ext cx="12436604" cy="466302"/>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083116" y="3458404"/>
            <a:ext cx="2270248" cy="77717"/>
          </a:xfrm>
          <a:prstGeom prst="rect">
            <a:avLst/>
          </a:prstGeom>
        </p:spPr>
      </p:pic>
      <p:sp>
        <p:nvSpPr>
          <p:cNvPr id="16" name="TextBox 15"/>
          <p:cNvSpPr txBox="1"/>
          <p:nvPr userDrawn="1"/>
        </p:nvSpPr>
        <p:spPr>
          <a:xfrm>
            <a:off x="5903714" y="6647839"/>
            <a:ext cx="629180" cy="254262"/>
          </a:xfrm>
          <a:prstGeom prst="rect">
            <a:avLst/>
          </a:prstGeom>
          <a:noFill/>
        </p:spPr>
        <p:txBody>
          <a:bodyPr wrap="square" rtlCol="0">
            <a:spAutoFit/>
          </a:bodyPr>
          <a:lstStyle/>
          <a:p>
            <a:pPr algn="ctr"/>
            <a:fld id="{0462CC3E-48DD-4274-8616-D549FD7B2C15}" type="slidenum">
              <a:rPr lang="en-US" sz="1020" smtClean="0">
                <a:solidFill>
                  <a:srgbClr val="000000"/>
                </a:solidFill>
                <a:latin typeface="Segoe UI" pitchFamily="34" charset="0"/>
                <a:ea typeface="Segoe UI" pitchFamily="34" charset="0"/>
                <a:cs typeface="Segoe UI" pitchFamily="34" charset="0"/>
              </a:rPr>
              <a:pPr algn="ctr"/>
              <a:t>‹#›</a:t>
            </a:fld>
            <a:endParaRPr lang="en-US" sz="1020" dirty="0">
              <a:solidFill>
                <a:srgbClr val="000000"/>
              </a:solidFill>
              <a:latin typeface="Segoe UI" pitchFamily="34" charset="0"/>
              <a:ea typeface="Segoe UI" pitchFamily="34" charset="0"/>
              <a:cs typeface="Segoe UI" pitchFamily="34" charset="0"/>
            </a:endParaRP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42619" y="6713989"/>
            <a:ext cx="2959881" cy="77338"/>
          </a:xfrm>
          <a:prstGeom prst="rect">
            <a:avLst/>
          </a:prstGeom>
        </p:spPr>
      </p:pic>
      <p:sp>
        <p:nvSpPr>
          <p:cNvPr id="13" name="TextBox 12"/>
          <p:cNvSpPr txBox="1"/>
          <p:nvPr userDrawn="1"/>
        </p:nvSpPr>
        <p:spPr>
          <a:xfrm>
            <a:off x="9978050" y="135975"/>
            <a:ext cx="2043317" cy="238240"/>
          </a:xfrm>
          <a:prstGeom prst="rect">
            <a:avLst/>
          </a:prstGeom>
          <a:noFill/>
        </p:spPr>
        <p:txBody>
          <a:bodyPr wrap="square" rtlCol="0">
            <a:spAutoFit/>
          </a:bodyPr>
          <a:lstStyle/>
          <a:p>
            <a:pPr algn="r"/>
            <a:r>
              <a:rPr lang="en-US" sz="918" dirty="0">
                <a:solidFill>
                  <a:schemeClr val="tx1"/>
                </a:solidFill>
                <a:latin typeface="Segoe UI" pitchFamily="34" charset="0"/>
                <a:ea typeface="Segoe UI" pitchFamily="34" charset="0"/>
                <a:cs typeface="Segoe UI" pitchFamily="34" charset="0"/>
              </a:rPr>
              <a:t>Microsoft Confidential</a:t>
            </a:r>
          </a:p>
        </p:txBody>
      </p:sp>
      <p:pic>
        <p:nvPicPr>
          <p:cNvPr id="14" name="Picture 13"/>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10019507" y="6636322"/>
            <a:ext cx="1865467" cy="232675"/>
          </a:xfrm>
          <a:prstGeom prst="rect">
            <a:avLst/>
          </a:prstGeom>
        </p:spPr>
      </p:pic>
      <p:sp>
        <p:nvSpPr>
          <p:cNvPr id="15" name="Text Placeholder 2"/>
          <p:cNvSpPr>
            <a:spLocks noGrp="1"/>
          </p:cNvSpPr>
          <p:nvPr>
            <p:ph type="body" idx="16"/>
          </p:nvPr>
        </p:nvSpPr>
        <p:spPr>
          <a:xfrm>
            <a:off x="529986" y="886885"/>
            <a:ext cx="11356100" cy="282513"/>
          </a:xfrm>
        </p:spPr>
        <p:txBody>
          <a:bodyPr anchor="b"/>
          <a:lstStyle>
            <a:lvl1pPr marL="0" indent="0">
              <a:buNone/>
              <a:tabLst>
                <a:tab pos="641160" algn="l"/>
              </a:tabLst>
              <a:defRPr sz="1836" b="0">
                <a:solidFill>
                  <a:srgbClr val="949699"/>
                </a:solidFill>
                <a:latin typeface="Segoe UI Light" pitchFamily="34" charset="0"/>
                <a:ea typeface="Verdana" pitchFamily="34" charset="0"/>
                <a:cs typeface="Verdana" pitchFamily="34"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dirty="0"/>
              <a:t>Click to edit Master text styles</a:t>
            </a:r>
          </a:p>
        </p:txBody>
      </p:sp>
      <p:sp>
        <p:nvSpPr>
          <p:cNvPr id="19" name="Title 1"/>
          <p:cNvSpPr>
            <a:spLocks noGrp="1"/>
          </p:cNvSpPr>
          <p:nvPr>
            <p:ph type="title" hasCustomPrompt="1"/>
          </p:nvPr>
        </p:nvSpPr>
        <p:spPr>
          <a:xfrm>
            <a:off x="529660" y="367577"/>
            <a:ext cx="11375537" cy="519307"/>
          </a:xfrm>
        </p:spPr>
        <p:txBody>
          <a:bodyPr anchor="t"/>
          <a:lstStyle>
            <a:lvl1pPr>
              <a:defRPr sz="3264" b="0">
                <a:solidFill>
                  <a:schemeClr val="tx1"/>
                </a:solidFill>
                <a:latin typeface="Segoe UI Light" pitchFamily="34" charset="0"/>
              </a:defRPr>
            </a:lvl1pPr>
          </a:lstStyle>
          <a:p>
            <a:r>
              <a:rPr lang="en-US" dirty="0"/>
              <a:t>Click to edit Master title style </a:t>
            </a:r>
          </a:p>
        </p:txBody>
      </p:sp>
    </p:spTree>
    <p:extLst>
      <p:ext uri="{BB962C8B-B14F-4D97-AF65-F5344CB8AC3E}">
        <p14:creationId xmlns:p14="http://schemas.microsoft.com/office/powerpoint/2010/main" val="150719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ntent Page (Building)">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529660" y="1959145"/>
            <a:ext cx="11893856" cy="4351556"/>
          </a:xfrm>
          <a:prstGeom prst="rect">
            <a:avLst/>
          </a:prstGeom>
          <a:noFill/>
        </p:spPr>
      </p:pic>
      <p:sp>
        <p:nvSpPr>
          <p:cNvPr id="19" name="Content Placeholder 2"/>
          <p:cNvSpPr>
            <a:spLocks noGrp="1"/>
          </p:cNvSpPr>
          <p:nvPr>
            <p:ph idx="15"/>
          </p:nvPr>
        </p:nvSpPr>
        <p:spPr>
          <a:xfrm>
            <a:off x="882334" y="1492166"/>
            <a:ext cx="10778278" cy="1412567"/>
          </a:xfrm>
        </p:spPr>
        <p:txBody>
          <a:bodyPr/>
          <a:lstStyle>
            <a:lvl1pPr marL="279779" indent="-279779">
              <a:buClr>
                <a:srgbClr val="5191CD"/>
              </a:buClr>
              <a:buFontTx/>
              <a:buBlip>
                <a:blip r:embed="rId3"/>
              </a:buBlip>
              <a:defRPr sz="1428">
                <a:solidFill>
                  <a:schemeClr val="tx1"/>
                </a:solidFill>
                <a:latin typeface="Segoe UI" pitchFamily="34" charset="0"/>
                <a:ea typeface="Segoe UI" pitchFamily="34" charset="0"/>
                <a:cs typeface="Segoe UI" pitchFamily="34" charset="0"/>
              </a:defRPr>
            </a:lvl1pPr>
            <a:lvl2pPr marL="559558" indent="-279779">
              <a:buClr>
                <a:srgbClr val="5191CD"/>
              </a:buClr>
              <a:buSzPct val="75000"/>
              <a:buFontTx/>
              <a:buBlip>
                <a:blip r:embed="rId3"/>
              </a:buBlip>
              <a:defRPr sz="1428">
                <a:solidFill>
                  <a:schemeClr val="tx1"/>
                </a:solidFill>
                <a:latin typeface="Segoe UI" pitchFamily="34" charset="0"/>
                <a:ea typeface="Segoe UI" pitchFamily="34" charset="0"/>
                <a:cs typeface="Segoe UI" pitchFamily="34" charset="0"/>
              </a:defRPr>
            </a:lvl2pPr>
            <a:lvl3pPr marL="839337"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3pPr>
            <a:lvl4pPr marL="1119116"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4pPr>
            <a:lvl5pPr marL="1398895"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 y="6541367"/>
            <a:ext cx="12436604" cy="466302"/>
          </a:xfrm>
          <a:prstGeom prst="rect">
            <a:avLst/>
          </a:prstGeom>
        </p:spPr>
      </p:pic>
      <p:sp>
        <p:nvSpPr>
          <p:cNvPr id="17" name="TextBox 16"/>
          <p:cNvSpPr txBox="1"/>
          <p:nvPr userDrawn="1"/>
        </p:nvSpPr>
        <p:spPr>
          <a:xfrm>
            <a:off x="5903714" y="6647839"/>
            <a:ext cx="629180" cy="254262"/>
          </a:xfrm>
          <a:prstGeom prst="rect">
            <a:avLst/>
          </a:prstGeom>
          <a:noFill/>
        </p:spPr>
        <p:txBody>
          <a:bodyPr wrap="square" rtlCol="0">
            <a:spAutoFit/>
          </a:bodyPr>
          <a:lstStyle/>
          <a:p>
            <a:pPr algn="ctr"/>
            <a:fld id="{0462CC3E-48DD-4274-8616-D549FD7B2C15}" type="slidenum">
              <a:rPr lang="en-US" sz="1020" smtClean="0">
                <a:solidFill>
                  <a:srgbClr val="000000"/>
                </a:solidFill>
                <a:latin typeface="Segoe UI" pitchFamily="34" charset="0"/>
                <a:ea typeface="Segoe UI" pitchFamily="34" charset="0"/>
                <a:cs typeface="Segoe UI" pitchFamily="34" charset="0"/>
              </a:rPr>
              <a:pPr algn="ctr"/>
              <a:t>‹#›</a:t>
            </a:fld>
            <a:endParaRPr lang="en-US" sz="1020"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42619" y="6713989"/>
            <a:ext cx="2959881" cy="77338"/>
          </a:xfrm>
          <a:prstGeom prst="rect">
            <a:avLst/>
          </a:prstGeom>
        </p:spPr>
      </p:pic>
      <p:sp>
        <p:nvSpPr>
          <p:cNvPr id="25" name="TextBox 24"/>
          <p:cNvSpPr txBox="1"/>
          <p:nvPr userDrawn="1"/>
        </p:nvSpPr>
        <p:spPr>
          <a:xfrm>
            <a:off x="9978050" y="135975"/>
            <a:ext cx="2043317" cy="238240"/>
          </a:xfrm>
          <a:prstGeom prst="rect">
            <a:avLst/>
          </a:prstGeom>
          <a:noFill/>
        </p:spPr>
        <p:txBody>
          <a:bodyPr wrap="square" rtlCol="0">
            <a:spAutoFit/>
          </a:bodyPr>
          <a:lstStyle/>
          <a:p>
            <a:pPr algn="r"/>
            <a:r>
              <a:rPr lang="en-US" sz="918" dirty="0">
                <a:solidFill>
                  <a:schemeClr val="tx1"/>
                </a:solidFill>
                <a:latin typeface="Segoe UI" pitchFamily="34" charset="0"/>
                <a:ea typeface="Segoe UI" pitchFamily="34" charset="0"/>
                <a:cs typeface="Segoe UI" pitchFamily="34" charset="0"/>
              </a:rPr>
              <a:t>Microsoft Confidential</a:t>
            </a:r>
          </a:p>
        </p:txBody>
      </p:sp>
      <p:pic>
        <p:nvPicPr>
          <p:cNvPr id="27" name="Picture 26"/>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10019507" y="6636322"/>
            <a:ext cx="1865467" cy="232675"/>
          </a:xfrm>
          <a:prstGeom prst="rect">
            <a:avLst/>
          </a:prstGeom>
        </p:spPr>
      </p:pic>
      <p:sp>
        <p:nvSpPr>
          <p:cNvPr id="30" name="Title 1"/>
          <p:cNvSpPr>
            <a:spLocks noGrp="1"/>
          </p:cNvSpPr>
          <p:nvPr>
            <p:ph type="title" hasCustomPrompt="1"/>
          </p:nvPr>
        </p:nvSpPr>
        <p:spPr>
          <a:xfrm>
            <a:off x="529660" y="367577"/>
            <a:ext cx="11375537" cy="519307"/>
          </a:xfrm>
        </p:spPr>
        <p:txBody>
          <a:bodyPr anchor="t"/>
          <a:lstStyle>
            <a:lvl1pPr>
              <a:defRPr sz="3264" b="0" baseline="0">
                <a:solidFill>
                  <a:schemeClr val="tx1"/>
                </a:solidFill>
                <a:latin typeface="Segoe UI Light" pitchFamily="34" charset="0"/>
              </a:defRPr>
            </a:lvl1pPr>
          </a:lstStyle>
          <a:p>
            <a:r>
              <a:rPr lang="en-US" dirty="0"/>
              <a:t>Click to edit Master title style </a:t>
            </a:r>
          </a:p>
        </p:txBody>
      </p:sp>
      <p:sp>
        <p:nvSpPr>
          <p:cNvPr id="14" name="Text Placeholder 2"/>
          <p:cNvSpPr>
            <a:spLocks noGrp="1"/>
          </p:cNvSpPr>
          <p:nvPr>
            <p:ph type="body" idx="16"/>
          </p:nvPr>
        </p:nvSpPr>
        <p:spPr>
          <a:xfrm>
            <a:off x="529986" y="886885"/>
            <a:ext cx="11356100" cy="282513"/>
          </a:xfrm>
        </p:spPr>
        <p:txBody>
          <a:bodyPr anchor="b"/>
          <a:lstStyle>
            <a:lvl1pPr marL="0" indent="0">
              <a:buNone/>
              <a:tabLst>
                <a:tab pos="641160" algn="l"/>
              </a:tabLst>
              <a:defRPr sz="1836" b="0" baseline="0">
                <a:solidFill>
                  <a:srgbClr val="949699"/>
                </a:solidFill>
                <a:latin typeface="Segoe UI Light" pitchFamily="34" charset="0"/>
                <a:ea typeface="Verdana" pitchFamily="34" charset="0"/>
                <a:cs typeface="Verdana" pitchFamily="34"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dirty="0"/>
              <a:t>Click to edit Master text styles</a:t>
            </a:r>
          </a:p>
        </p:txBody>
      </p:sp>
    </p:spTree>
    <p:extLst>
      <p:ext uri="{BB962C8B-B14F-4D97-AF65-F5344CB8AC3E}">
        <p14:creationId xmlns:p14="http://schemas.microsoft.com/office/powerpoint/2010/main" val="273499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ontent Page (Building) empty">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542618" y="1959146"/>
            <a:ext cx="11893856" cy="4351556"/>
          </a:xfrm>
          <a:prstGeom prst="rect">
            <a:avLst/>
          </a:prstGeom>
          <a:noFill/>
        </p:spPr>
      </p:pic>
      <p:sp>
        <p:nvSpPr>
          <p:cNvPr id="25" name="TextBox 24"/>
          <p:cNvSpPr txBox="1"/>
          <p:nvPr userDrawn="1"/>
        </p:nvSpPr>
        <p:spPr>
          <a:xfrm>
            <a:off x="9978050" y="135975"/>
            <a:ext cx="2043317" cy="238240"/>
          </a:xfrm>
          <a:prstGeom prst="rect">
            <a:avLst/>
          </a:prstGeom>
          <a:noFill/>
        </p:spPr>
        <p:txBody>
          <a:bodyPr wrap="square" rtlCol="0">
            <a:spAutoFit/>
          </a:bodyPr>
          <a:lstStyle/>
          <a:p>
            <a:pPr algn="r"/>
            <a:r>
              <a:rPr lang="en-US" sz="918" dirty="0">
                <a:solidFill>
                  <a:schemeClr val="tx1"/>
                </a:solidFill>
                <a:latin typeface="Segoe UI" pitchFamily="34" charset="0"/>
                <a:ea typeface="Segoe UI" pitchFamily="34" charset="0"/>
                <a:cs typeface="Segoe UI" pitchFamily="34" charset="0"/>
              </a:rPr>
              <a:t>Microsoft Confidential</a:t>
            </a:r>
          </a:p>
        </p:txBody>
      </p:sp>
      <p:sp>
        <p:nvSpPr>
          <p:cNvPr id="30" name="Title 1"/>
          <p:cNvSpPr>
            <a:spLocks noGrp="1"/>
          </p:cNvSpPr>
          <p:nvPr>
            <p:ph type="title" hasCustomPrompt="1"/>
          </p:nvPr>
        </p:nvSpPr>
        <p:spPr>
          <a:xfrm>
            <a:off x="529660" y="367577"/>
            <a:ext cx="11375537" cy="519307"/>
          </a:xfrm>
        </p:spPr>
        <p:txBody>
          <a:bodyPr anchor="t"/>
          <a:lstStyle>
            <a:lvl1pPr>
              <a:defRPr sz="3264" b="0" baseline="0">
                <a:solidFill>
                  <a:schemeClr val="tx1"/>
                </a:solidFill>
                <a:latin typeface="Segoe UI Light" pitchFamily="34" charset="0"/>
              </a:defRPr>
            </a:lvl1pPr>
          </a:lstStyle>
          <a:p>
            <a:r>
              <a:rPr lang="en-US" dirty="0"/>
              <a:t>Click to edit Master title style </a:t>
            </a:r>
          </a:p>
        </p:txBody>
      </p:sp>
      <p:sp>
        <p:nvSpPr>
          <p:cNvPr id="13" name="Text Placeholder 2"/>
          <p:cNvSpPr>
            <a:spLocks noGrp="1"/>
          </p:cNvSpPr>
          <p:nvPr>
            <p:ph type="body" idx="16"/>
          </p:nvPr>
        </p:nvSpPr>
        <p:spPr>
          <a:xfrm>
            <a:off x="529986" y="886885"/>
            <a:ext cx="11356100" cy="282513"/>
          </a:xfrm>
        </p:spPr>
        <p:txBody>
          <a:bodyPr anchor="b"/>
          <a:lstStyle>
            <a:lvl1pPr marL="0" indent="0">
              <a:buNone/>
              <a:tabLst>
                <a:tab pos="641160" algn="l"/>
              </a:tabLst>
              <a:defRPr sz="1836" b="0" baseline="0">
                <a:solidFill>
                  <a:srgbClr val="949699"/>
                </a:solidFill>
                <a:latin typeface="Segoe UI Light" pitchFamily="34" charset="0"/>
                <a:ea typeface="Verdana" pitchFamily="34" charset="0"/>
                <a:cs typeface="Verdana" pitchFamily="34"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dirty="0"/>
              <a:t>Click to edit Master text styles</a:t>
            </a:r>
          </a:p>
        </p:txBody>
      </p:sp>
    </p:spTree>
    <p:extLst>
      <p:ext uri="{BB962C8B-B14F-4D97-AF65-F5344CB8AC3E}">
        <p14:creationId xmlns:p14="http://schemas.microsoft.com/office/powerpoint/2010/main" val="314691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5170674"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07015123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29660" y="1476622"/>
            <a:ext cx="11375537" cy="157908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8287392"/>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pic>
        <p:nvPicPr>
          <p:cNvPr id="16" name="Picture 15"/>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1" y="2216712"/>
            <a:ext cx="12436596" cy="2452747"/>
          </a:xfrm>
          <a:prstGeom prst="rect">
            <a:avLst/>
          </a:prstGeom>
        </p:spPr>
      </p:pic>
      <p:pic>
        <p:nvPicPr>
          <p:cNvPr id="13" name="Picture 12"/>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094" y="2216712"/>
            <a:ext cx="12436604" cy="2452747"/>
          </a:xfrm>
          <a:prstGeom prst="rect">
            <a:avLst/>
          </a:prstGeom>
        </p:spPr>
      </p:pic>
      <p:sp>
        <p:nvSpPr>
          <p:cNvPr id="10" name="Title 1"/>
          <p:cNvSpPr>
            <a:spLocks noGrp="1"/>
          </p:cNvSpPr>
          <p:nvPr>
            <p:ph type="ctrTitle" hasCustomPrompt="1"/>
          </p:nvPr>
        </p:nvSpPr>
        <p:spPr>
          <a:xfrm>
            <a:off x="698115" y="2911670"/>
            <a:ext cx="5780887"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6" y="3616799"/>
            <a:ext cx="5780885"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288822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Page (All Up)">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4094" y="2216712"/>
            <a:ext cx="12436604" cy="2452747"/>
          </a:xfrm>
          <a:prstGeom prst="rect">
            <a:avLst/>
          </a:prstGeom>
        </p:spPr>
      </p:pic>
      <p:pic>
        <p:nvPicPr>
          <p:cNvPr id="13" name="Picture 12"/>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094" y="2216712"/>
            <a:ext cx="12436604" cy="2452747"/>
          </a:xfrm>
          <a:prstGeom prst="rect">
            <a:avLst/>
          </a:prstGeom>
        </p:spPr>
      </p:pic>
      <p:sp>
        <p:nvSpPr>
          <p:cNvPr id="10" name="Title 1"/>
          <p:cNvSpPr>
            <a:spLocks noGrp="1"/>
          </p:cNvSpPr>
          <p:nvPr>
            <p:ph type="ctrTitle" hasCustomPrompt="1"/>
          </p:nvPr>
        </p:nvSpPr>
        <p:spPr>
          <a:xfrm>
            <a:off x="698114" y="2911670"/>
            <a:ext cx="10875831"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5" y="3616799"/>
            <a:ext cx="10875828"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5"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17"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1" name="Picture 2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264002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Page (Strategy A)">
    <p:spTree>
      <p:nvGrpSpPr>
        <p:cNvPr id="1" name=""/>
        <p:cNvGrpSpPr/>
        <p:nvPr/>
      </p:nvGrpSpPr>
      <p:grpSpPr>
        <a:xfrm>
          <a:off x="0" y="0"/>
          <a:ext cx="0" cy="0"/>
          <a:chOff x="0" y="0"/>
          <a:chExt cx="0" cy="0"/>
        </a:xfrm>
      </p:grpSpPr>
      <p:pic>
        <p:nvPicPr>
          <p:cNvPr id="15" name="Picture 14"/>
          <p:cNvPicPr preferRelativeResize="0">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2216712"/>
            <a:ext cx="12436475" cy="2452747"/>
          </a:xfrm>
          <a:prstGeom prst="rect">
            <a:avLst/>
          </a:prstGeom>
        </p:spPr>
      </p:pic>
      <p:pic>
        <p:nvPicPr>
          <p:cNvPr id="16" name="Picture 15"/>
          <p:cNvPicPr preferRelativeResize="0">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1" y="2216712"/>
            <a:ext cx="12436475" cy="2452747"/>
          </a:xfrm>
          <a:prstGeom prst="rect">
            <a:avLst/>
          </a:prstGeom>
        </p:spPr>
      </p:pic>
      <p:sp>
        <p:nvSpPr>
          <p:cNvPr id="10" name="Title 1"/>
          <p:cNvSpPr>
            <a:spLocks noGrp="1"/>
          </p:cNvSpPr>
          <p:nvPr>
            <p:ph type="ctrTitle" hasCustomPrompt="1"/>
          </p:nvPr>
        </p:nvSpPr>
        <p:spPr>
          <a:xfrm>
            <a:off x="698114" y="2911670"/>
            <a:ext cx="10875831"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5" y="3616799"/>
            <a:ext cx="10875828"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7"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4" name="Picture 2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124869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Page (Strategy B)">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2216712"/>
            <a:ext cx="12436475" cy="2452747"/>
          </a:xfrm>
          <a:prstGeom prst="rect">
            <a:avLst/>
          </a:prstGeom>
        </p:spPr>
      </p:pic>
      <p:pic>
        <p:nvPicPr>
          <p:cNvPr id="16" name="Picture 15"/>
          <p:cNvPicPr preferRelativeResize="0">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1" y="2216712"/>
            <a:ext cx="12436475" cy="2452747"/>
          </a:xfrm>
          <a:prstGeom prst="rect">
            <a:avLst/>
          </a:prstGeom>
        </p:spPr>
      </p:pic>
      <p:sp>
        <p:nvSpPr>
          <p:cNvPr id="10" name="Title 1"/>
          <p:cNvSpPr>
            <a:spLocks noGrp="1"/>
          </p:cNvSpPr>
          <p:nvPr>
            <p:ph type="ctrTitle" hasCustomPrompt="1"/>
          </p:nvPr>
        </p:nvSpPr>
        <p:spPr>
          <a:xfrm>
            <a:off x="698114" y="2911670"/>
            <a:ext cx="10875831" cy="566687"/>
          </a:xfrm>
        </p:spPr>
        <p:txBody>
          <a:bodyPr anchor="b" anchorCtr="0">
            <a:noAutofit/>
          </a:bodyPr>
          <a:lstStyle>
            <a:lvl1pPr algn="l">
              <a:lnSpc>
                <a:spcPts val="3876"/>
              </a:lnSpc>
              <a:defRPr sz="3672" spc="0" baseline="0">
                <a:solidFill>
                  <a:srgbClr val="000000"/>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5" y="3616799"/>
            <a:ext cx="10875828" cy="668366"/>
          </a:xfrm>
        </p:spPr>
        <p:txBody>
          <a:bodyPr>
            <a:normAutofit/>
          </a:bodyPr>
          <a:lstStyle>
            <a:lvl1pPr marL="27978" indent="0" algn="l">
              <a:buNone/>
              <a:defRPr sz="1632">
                <a:solidFill>
                  <a:srgbClr val="000000"/>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7"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1" name="Picture 2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182500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Page (Consulting A)">
    <p:spTree>
      <p:nvGrpSpPr>
        <p:cNvPr id="1" name=""/>
        <p:cNvGrpSpPr/>
        <p:nvPr/>
      </p:nvGrpSpPr>
      <p:grpSpPr>
        <a:xfrm>
          <a:off x="0" y="0"/>
          <a:ext cx="0" cy="0"/>
          <a:chOff x="0" y="0"/>
          <a:chExt cx="0" cy="0"/>
        </a:xfrm>
      </p:grpSpPr>
      <p:pic>
        <p:nvPicPr>
          <p:cNvPr id="4" name="Picture 3"/>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4228" y="2216712"/>
            <a:ext cx="12436604" cy="2452747"/>
          </a:xfrm>
          <a:prstGeom prst="rect">
            <a:avLst/>
          </a:prstGeom>
        </p:spPr>
      </p:pic>
      <p:pic>
        <p:nvPicPr>
          <p:cNvPr id="5" name="Picture 4"/>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sp>
        <p:nvSpPr>
          <p:cNvPr id="10" name="Title 1"/>
          <p:cNvSpPr>
            <a:spLocks noGrp="1"/>
          </p:cNvSpPr>
          <p:nvPr>
            <p:ph type="ctrTitle" hasCustomPrompt="1"/>
          </p:nvPr>
        </p:nvSpPr>
        <p:spPr>
          <a:xfrm>
            <a:off x="698115" y="2911670"/>
            <a:ext cx="5780887"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6" y="3616799"/>
            <a:ext cx="5780885"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4" name="Picture 2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87420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Page (Consulting B)">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4228" y="2216712"/>
            <a:ext cx="12436604" cy="2452747"/>
          </a:xfrm>
          <a:prstGeom prst="rect">
            <a:avLst/>
          </a:prstGeom>
        </p:spPr>
      </p:pic>
      <p:pic>
        <p:nvPicPr>
          <p:cNvPr id="5" name="Picture 4"/>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sp>
        <p:nvSpPr>
          <p:cNvPr id="10" name="Title 1"/>
          <p:cNvSpPr>
            <a:spLocks noGrp="1"/>
          </p:cNvSpPr>
          <p:nvPr>
            <p:ph type="ctrTitle" hasCustomPrompt="1"/>
          </p:nvPr>
        </p:nvSpPr>
        <p:spPr>
          <a:xfrm>
            <a:off x="698115" y="2911670"/>
            <a:ext cx="5780887"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6" y="3616799"/>
            <a:ext cx="5780885"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13" name="Picture 12"/>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130174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Page (Support A)">
    <p:spTree>
      <p:nvGrpSpPr>
        <p:cNvPr id="1" name=""/>
        <p:cNvGrpSpPr/>
        <p:nvPr/>
      </p:nvGrpSpPr>
      <p:grpSpPr>
        <a:xfrm>
          <a:off x="0" y="0"/>
          <a:ext cx="0" cy="0"/>
          <a:chOff x="0" y="0"/>
          <a:chExt cx="0" cy="0"/>
        </a:xfrm>
      </p:grpSpPr>
      <p:pic>
        <p:nvPicPr>
          <p:cNvPr id="13" name="Picture 12"/>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pic>
        <p:nvPicPr>
          <p:cNvPr id="16" name="Picture 15"/>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sp>
        <p:nvSpPr>
          <p:cNvPr id="10" name="Title 1"/>
          <p:cNvSpPr>
            <a:spLocks noGrp="1"/>
          </p:cNvSpPr>
          <p:nvPr>
            <p:ph type="ctrTitle" hasCustomPrompt="1"/>
          </p:nvPr>
        </p:nvSpPr>
        <p:spPr>
          <a:xfrm>
            <a:off x="698115" y="2911670"/>
            <a:ext cx="10996185"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5" y="3616799"/>
            <a:ext cx="10996182"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2" name="Picture 2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301212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Page (Support B)">
    <p:spTree>
      <p:nvGrpSpPr>
        <p:cNvPr id="1" name=""/>
        <p:cNvGrpSpPr/>
        <p:nvPr/>
      </p:nvGrpSpPr>
      <p:grpSpPr>
        <a:xfrm>
          <a:off x="0" y="0"/>
          <a:ext cx="0" cy="0"/>
          <a:chOff x="0" y="0"/>
          <a:chExt cx="0" cy="0"/>
        </a:xfrm>
      </p:grpSpPr>
      <p:pic>
        <p:nvPicPr>
          <p:cNvPr id="13" name="Picture 12"/>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pic>
        <p:nvPicPr>
          <p:cNvPr id="16" name="Picture 15"/>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sp>
        <p:nvSpPr>
          <p:cNvPr id="10" name="Title 1"/>
          <p:cNvSpPr>
            <a:spLocks noGrp="1"/>
          </p:cNvSpPr>
          <p:nvPr>
            <p:ph type="ctrTitle" hasCustomPrompt="1"/>
          </p:nvPr>
        </p:nvSpPr>
        <p:spPr>
          <a:xfrm>
            <a:off x="698115" y="2911670"/>
            <a:ext cx="5780887"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6" y="3616799"/>
            <a:ext cx="5780885"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0" name="Picture 1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327651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Agenda (Architectur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9405916" y="6470759"/>
            <a:ext cx="2565691" cy="179610"/>
          </a:xfrm>
          <a:prstGeom prst="rect">
            <a:avLst/>
          </a:prstGeom>
          <a:noFill/>
        </p:spPr>
      </p:pic>
      <p:pic>
        <p:nvPicPr>
          <p:cNvPr id="9" name="Picture 3" descr="C:\Users\victor.melniciuc\Desktop\==Work\MCS BOM\assets\FAN2008058.JPG"/>
          <p:cNvPicPr>
            <a:picLocks noChangeAspect="1" noChangeArrowheads="1"/>
          </p:cNvPicPr>
          <p:nvPr userDrawn="1"/>
        </p:nvPicPr>
        <p:blipFill>
          <a:blip r:embed="rId3" cstate="email"/>
          <a:srcRect l="21453" t="16710" r="29526"/>
          <a:stretch>
            <a:fillRect/>
          </a:stretch>
        </p:blipFill>
        <p:spPr bwMode="auto">
          <a:xfrm>
            <a:off x="6451482" y="1025290"/>
            <a:ext cx="5982835" cy="5969235"/>
          </a:xfrm>
          <a:prstGeom prst="rect">
            <a:avLst/>
          </a:prstGeom>
          <a:noFill/>
          <a:ln>
            <a:noFill/>
          </a:ln>
        </p:spPr>
      </p:pic>
      <p:sp>
        <p:nvSpPr>
          <p:cNvPr id="10" name="Rectangle 9"/>
          <p:cNvSpPr/>
          <p:nvPr userDrawn="1"/>
        </p:nvSpPr>
        <p:spPr bwMode="auto">
          <a:xfrm>
            <a:off x="6451481" y="0"/>
            <a:ext cx="3887410" cy="380813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 name="Rectangle 2"/>
          <p:cNvSpPr/>
          <p:nvPr userDrawn="1"/>
        </p:nvSpPr>
        <p:spPr bwMode="auto">
          <a:xfrm>
            <a:off x="0" y="1025291"/>
            <a:ext cx="12436475" cy="932603"/>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98113" y="1208249"/>
            <a:ext cx="9640779" cy="566687"/>
          </a:xfrm>
        </p:spPr>
        <p:txBody>
          <a:bodyPr anchor="t" anchorCtr="0">
            <a:noAutofit/>
          </a:bodyPr>
          <a:lstStyle>
            <a:lvl1pPr algn="l">
              <a:lnSpc>
                <a:spcPts val="4896"/>
              </a:lnSpc>
              <a:defRPr sz="3672" spc="0" baseline="0">
                <a:solidFill>
                  <a:schemeClr val="bg1"/>
                </a:solidFill>
                <a:latin typeface="Segoe UI Light" pitchFamily="34" charset="0"/>
              </a:defRPr>
            </a:lvl1pPr>
          </a:lstStyle>
          <a:p>
            <a:r>
              <a:rPr lang="en-US" dirty="0"/>
              <a:t>Agenda</a:t>
            </a:r>
          </a:p>
        </p:txBody>
      </p:sp>
      <p:sp>
        <p:nvSpPr>
          <p:cNvPr id="11" name="Content Placeholder 2"/>
          <p:cNvSpPr>
            <a:spLocks noGrp="1"/>
          </p:cNvSpPr>
          <p:nvPr>
            <p:ph idx="1" hasCustomPrompt="1"/>
          </p:nvPr>
        </p:nvSpPr>
        <p:spPr>
          <a:xfrm>
            <a:off x="698114" y="2173044"/>
            <a:ext cx="5286878" cy="288137"/>
          </a:xfrm>
        </p:spPr>
        <p:txBody>
          <a:bodyPr/>
          <a:lstStyle>
            <a:lvl1pPr marL="279779" marR="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sz="1836">
                <a:solidFill>
                  <a:srgbClr val="595959"/>
                </a:solidFill>
                <a:latin typeface="Segoe UI" pitchFamily="34" charset="0"/>
                <a:ea typeface="Segoe UI" pitchFamily="34" charset="0"/>
                <a:cs typeface="Segoe UI" pitchFamily="34" charset="0"/>
              </a:defRPr>
            </a:lvl1pPr>
            <a:lvl2pPr marL="559558" indent="-279779">
              <a:buClr>
                <a:srgbClr val="5191CD"/>
              </a:buClr>
              <a:buSzPct val="75000"/>
              <a:buFontTx/>
              <a:buBlip>
                <a:blip r:embed="rId4"/>
              </a:buBlip>
              <a:defRPr>
                <a:solidFill>
                  <a:srgbClr val="595959"/>
                </a:solidFill>
                <a:latin typeface="+mn-lt"/>
              </a:defRPr>
            </a:lvl2pPr>
            <a:lvl3pPr marL="839337" indent="-279779">
              <a:buClr>
                <a:srgbClr val="5191CD"/>
              </a:buClr>
              <a:buFont typeface="Segoe" charset="0"/>
              <a:buChar char="–"/>
              <a:defRPr>
                <a:solidFill>
                  <a:srgbClr val="595959"/>
                </a:solidFill>
                <a:latin typeface="+mn-lt"/>
              </a:defRPr>
            </a:lvl3pPr>
            <a:lvl4pPr marL="1119116" indent="-279779">
              <a:buClr>
                <a:srgbClr val="5191CD"/>
              </a:buClr>
              <a:buFont typeface="Segoe" charset="0"/>
              <a:buChar char="–"/>
              <a:defRPr>
                <a:solidFill>
                  <a:srgbClr val="595959"/>
                </a:solidFill>
                <a:latin typeface="+mn-lt"/>
              </a:defRPr>
            </a:lvl4pPr>
            <a:lvl5pPr marL="1398895" indent="-279779">
              <a:buClr>
                <a:srgbClr val="5191CD"/>
              </a:buClr>
              <a:buFont typeface="Segoe" charset="0"/>
              <a:buChar char="–"/>
              <a:defRPr>
                <a:solidFill>
                  <a:srgbClr val="595959"/>
                </a:solidFill>
                <a:latin typeface="+mn-lt"/>
              </a:defRPr>
            </a:lvl5pPr>
          </a:lstStyle>
          <a:p>
            <a:pPr marL="279779" marR="0" lvl="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a:pPr>
            <a:r>
              <a:rPr lang="en-US" dirty="0"/>
              <a:t>Click to insert text</a:t>
            </a:r>
          </a:p>
        </p:txBody>
      </p:sp>
      <p:pic>
        <p:nvPicPr>
          <p:cNvPr id="12" name="Picture 1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019505" y="6636322"/>
            <a:ext cx="1865471" cy="232675"/>
          </a:xfrm>
          <a:prstGeom prst="rect">
            <a:avLst/>
          </a:prstGeom>
        </p:spPr>
      </p:pic>
    </p:spTree>
    <p:extLst>
      <p:ext uri="{BB962C8B-B14F-4D97-AF65-F5344CB8AC3E}">
        <p14:creationId xmlns:p14="http://schemas.microsoft.com/office/powerpoint/2010/main" val="80675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Agenda (Architecture 2)">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9405916" y="6470759"/>
            <a:ext cx="2565691" cy="179610"/>
          </a:xfrm>
          <a:prstGeom prst="rect">
            <a:avLst/>
          </a:prstGeom>
          <a:noFill/>
        </p:spPr>
      </p:pic>
      <p:pic>
        <p:nvPicPr>
          <p:cNvPr id="9"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l="6426" r="18387"/>
          <a:stretch>
            <a:fillRect/>
          </a:stretch>
        </p:blipFill>
        <p:spPr bwMode="auto">
          <a:xfrm>
            <a:off x="6451481" y="1025290"/>
            <a:ext cx="5984994" cy="5969235"/>
          </a:xfrm>
          <a:prstGeom prst="rect">
            <a:avLst/>
          </a:prstGeom>
          <a:noFill/>
          <a:ln>
            <a:noFill/>
          </a:ln>
        </p:spPr>
      </p:pic>
      <p:sp>
        <p:nvSpPr>
          <p:cNvPr id="10" name="Rectangle 9"/>
          <p:cNvSpPr/>
          <p:nvPr userDrawn="1"/>
        </p:nvSpPr>
        <p:spPr bwMode="auto">
          <a:xfrm>
            <a:off x="6451481" y="0"/>
            <a:ext cx="3887410" cy="380813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 name="Rectangle 2"/>
          <p:cNvSpPr/>
          <p:nvPr userDrawn="1"/>
        </p:nvSpPr>
        <p:spPr bwMode="auto">
          <a:xfrm>
            <a:off x="0" y="1025291"/>
            <a:ext cx="12436475" cy="932603"/>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98114" y="1208249"/>
            <a:ext cx="9640777" cy="566687"/>
          </a:xfrm>
        </p:spPr>
        <p:txBody>
          <a:bodyPr anchor="t" anchorCtr="0">
            <a:noAutofit/>
          </a:bodyPr>
          <a:lstStyle>
            <a:lvl1pPr algn="l">
              <a:lnSpc>
                <a:spcPts val="4896"/>
              </a:lnSpc>
              <a:defRPr sz="3672" spc="0" baseline="0">
                <a:solidFill>
                  <a:schemeClr val="bg1"/>
                </a:solidFill>
                <a:latin typeface="Segoe UI Light" pitchFamily="34" charset="0"/>
              </a:defRPr>
            </a:lvl1pPr>
          </a:lstStyle>
          <a:p>
            <a:r>
              <a:rPr lang="en-US" dirty="0"/>
              <a:t>Agenda</a:t>
            </a:r>
          </a:p>
        </p:txBody>
      </p:sp>
      <p:sp>
        <p:nvSpPr>
          <p:cNvPr id="11" name="Content Placeholder 2"/>
          <p:cNvSpPr>
            <a:spLocks noGrp="1"/>
          </p:cNvSpPr>
          <p:nvPr>
            <p:ph idx="1" hasCustomPrompt="1"/>
          </p:nvPr>
        </p:nvSpPr>
        <p:spPr>
          <a:xfrm>
            <a:off x="698114" y="2173044"/>
            <a:ext cx="5286878" cy="288137"/>
          </a:xfrm>
        </p:spPr>
        <p:txBody>
          <a:bodyPr/>
          <a:lstStyle>
            <a:lvl1pPr marL="279779" marR="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sz="1836">
                <a:solidFill>
                  <a:srgbClr val="595959"/>
                </a:solidFill>
                <a:latin typeface="Segoe UI" pitchFamily="34" charset="0"/>
                <a:ea typeface="Segoe UI" pitchFamily="34" charset="0"/>
                <a:cs typeface="Segoe UI" pitchFamily="34" charset="0"/>
              </a:defRPr>
            </a:lvl1pPr>
            <a:lvl2pPr marL="559558" indent="-279779">
              <a:buClr>
                <a:srgbClr val="5191CD"/>
              </a:buClr>
              <a:buSzPct val="75000"/>
              <a:buFontTx/>
              <a:buBlip>
                <a:blip r:embed="rId4"/>
              </a:buBlip>
              <a:defRPr>
                <a:solidFill>
                  <a:srgbClr val="595959"/>
                </a:solidFill>
                <a:latin typeface="+mn-lt"/>
              </a:defRPr>
            </a:lvl2pPr>
            <a:lvl3pPr marL="839337" indent="-279779">
              <a:buClr>
                <a:srgbClr val="5191CD"/>
              </a:buClr>
              <a:buFont typeface="Segoe" charset="0"/>
              <a:buChar char="–"/>
              <a:defRPr>
                <a:solidFill>
                  <a:srgbClr val="595959"/>
                </a:solidFill>
                <a:latin typeface="+mn-lt"/>
              </a:defRPr>
            </a:lvl3pPr>
            <a:lvl4pPr marL="1119116" indent="-279779">
              <a:buClr>
                <a:srgbClr val="5191CD"/>
              </a:buClr>
              <a:buFont typeface="Segoe" charset="0"/>
              <a:buChar char="–"/>
              <a:defRPr>
                <a:solidFill>
                  <a:srgbClr val="595959"/>
                </a:solidFill>
                <a:latin typeface="+mn-lt"/>
              </a:defRPr>
            </a:lvl4pPr>
            <a:lvl5pPr marL="1398895" indent="-279779">
              <a:buClr>
                <a:srgbClr val="5191CD"/>
              </a:buClr>
              <a:buFont typeface="Segoe" charset="0"/>
              <a:buChar char="–"/>
              <a:defRPr>
                <a:solidFill>
                  <a:srgbClr val="595959"/>
                </a:solidFill>
                <a:latin typeface="+mn-lt"/>
              </a:defRPr>
            </a:lvl5pPr>
          </a:lstStyle>
          <a:p>
            <a:pPr marL="279779" marR="0" lvl="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a:pPr>
            <a:r>
              <a:rPr lang="en-US" dirty="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019505" y="6636322"/>
            <a:ext cx="1865471" cy="232675"/>
          </a:xfrm>
          <a:prstGeom prst="rect">
            <a:avLst/>
          </a:prstGeom>
        </p:spPr>
      </p:pic>
    </p:spTree>
    <p:extLst>
      <p:ext uri="{BB962C8B-B14F-4D97-AF65-F5344CB8AC3E}">
        <p14:creationId xmlns:p14="http://schemas.microsoft.com/office/powerpoint/2010/main" val="221948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Agenda (Peopl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9405916" y="6470759"/>
            <a:ext cx="2565691" cy="179610"/>
          </a:xfrm>
          <a:prstGeom prst="rect">
            <a:avLst/>
          </a:prstGeom>
          <a:noFill/>
        </p:spPr>
      </p:pic>
      <p:pic>
        <p:nvPicPr>
          <p:cNvPr id="9"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t="7401" r="30478"/>
          <a:stretch>
            <a:fillRect/>
          </a:stretch>
        </p:blipFill>
        <p:spPr bwMode="auto">
          <a:xfrm>
            <a:off x="6458161" y="1023273"/>
            <a:ext cx="5978314" cy="5971252"/>
          </a:xfrm>
          <a:prstGeom prst="rect">
            <a:avLst/>
          </a:prstGeom>
          <a:noFill/>
          <a:ln>
            <a:noFill/>
          </a:ln>
        </p:spPr>
      </p:pic>
      <p:sp>
        <p:nvSpPr>
          <p:cNvPr id="10" name="Rectangle 9"/>
          <p:cNvSpPr/>
          <p:nvPr userDrawn="1"/>
        </p:nvSpPr>
        <p:spPr bwMode="auto">
          <a:xfrm>
            <a:off x="6451481" y="0"/>
            <a:ext cx="3887410" cy="380813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 name="Rectangle 2"/>
          <p:cNvSpPr/>
          <p:nvPr userDrawn="1"/>
        </p:nvSpPr>
        <p:spPr bwMode="auto">
          <a:xfrm>
            <a:off x="0" y="1025291"/>
            <a:ext cx="12436475" cy="932603"/>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98114" y="1208249"/>
            <a:ext cx="9640777" cy="566687"/>
          </a:xfrm>
        </p:spPr>
        <p:txBody>
          <a:bodyPr anchor="t" anchorCtr="0">
            <a:noAutofit/>
          </a:bodyPr>
          <a:lstStyle>
            <a:lvl1pPr algn="l">
              <a:lnSpc>
                <a:spcPts val="4896"/>
              </a:lnSpc>
              <a:defRPr sz="3672" spc="0" baseline="0">
                <a:solidFill>
                  <a:schemeClr val="bg1"/>
                </a:solidFill>
                <a:latin typeface="Segoe UI Light" pitchFamily="34" charset="0"/>
              </a:defRPr>
            </a:lvl1pPr>
          </a:lstStyle>
          <a:p>
            <a:r>
              <a:rPr lang="en-US" dirty="0"/>
              <a:t>Agenda</a:t>
            </a:r>
          </a:p>
        </p:txBody>
      </p:sp>
      <p:sp>
        <p:nvSpPr>
          <p:cNvPr id="12" name="Content Placeholder 2"/>
          <p:cNvSpPr>
            <a:spLocks noGrp="1"/>
          </p:cNvSpPr>
          <p:nvPr>
            <p:ph idx="1" hasCustomPrompt="1"/>
          </p:nvPr>
        </p:nvSpPr>
        <p:spPr>
          <a:xfrm>
            <a:off x="698114" y="2173044"/>
            <a:ext cx="5286878" cy="288137"/>
          </a:xfrm>
        </p:spPr>
        <p:txBody>
          <a:bodyPr/>
          <a:lstStyle>
            <a:lvl1pPr marL="279779" marR="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sz="1836">
                <a:solidFill>
                  <a:srgbClr val="595959"/>
                </a:solidFill>
                <a:latin typeface="Segoe UI" pitchFamily="34" charset="0"/>
                <a:ea typeface="Segoe UI" pitchFamily="34" charset="0"/>
                <a:cs typeface="Segoe UI" pitchFamily="34" charset="0"/>
              </a:defRPr>
            </a:lvl1pPr>
            <a:lvl2pPr marL="559558" indent="-279779">
              <a:buClr>
                <a:srgbClr val="5191CD"/>
              </a:buClr>
              <a:buSzPct val="75000"/>
              <a:buFontTx/>
              <a:buBlip>
                <a:blip r:embed="rId4"/>
              </a:buBlip>
              <a:defRPr>
                <a:solidFill>
                  <a:srgbClr val="595959"/>
                </a:solidFill>
                <a:latin typeface="+mn-lt"/>
              </a:defRPr>
            </a:lvl2pPr>
            <a:lvl3pPr marL="839337" indent="-279779">
              <a:buClr>
                <a:srgbClr val="5191CD"/>
              </a:buClr>
              <a:buFont typeface="Segoe" charset="0"/>
              <a:buChar char="–"/>
              <a:defRPr>
                <a:solidFill>
                  <a:srgbClr val="595959"/>
                </a:solidFill>
                <a:latin typeface="+mn-lt"/>
              </a:defRPr>
            </a:lvl3pPr>
            <a:lvl4pPr marL="1119116" indent="-279779">
              <a:buClr>
                <a:srgbClr val="5191CD"/>
              </a:buClr>
              <a:buFont typeface="Segoe" charset="0"/>
              <a:buChar char="–"/>
              <a:defRPr>
                <a:solidFill>
                  <a:srgbClr val="595959"/>
                </a:solidFill>
                <a:latin typeface="+mn-lt"/>
              </a:defRPr>
            </a:lvl4pPr>
            <a:lvl5pPr marL="1398895" indent="-279779">
              <a:buClr>
                <a:srgbClr val="5191CD"/>
              </a:buClr>
              <a:buFont typeface="Segoe" charset="0"/>
              <a:buChar char="–"/>
              <a:defRPr>
                <a:solidFill>
                  <a:srgbClr val="595959"/>
                </a:solidFill>
                <a:latin typeface="+mn-lt"/>
              </a:defRPr>
            </a:lvl5pPr>
          </a:lstStyle>
          <a:p>
            <a:pPr marL="279779" marR="0" lvl="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a:pPr>
            <a:r>
              <a:rPr lang="en-US" dirty="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019505" y="6636322"/>
            <a:ext cx="1865471" cy="232675"/>
          </a:xfrm>
          <a:prstGeom prst="rect">
            <a:avLst/>
          </a:prstGeom>
        </p:spPr>
      </p:pic>
    </p:spTree>
    <p:extLst>
      <p:ext uri="{BB962C8B-B14F-4D97-AF65-F5344CB8AC3E}">
        <p14:creationId xmlns:p14="http://schemas.microsoft.com/office/powerpoint/2010/main" val="283621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ntent Page (White)">
    <p:spTree>
      <p:nvGrpSpPr>
        <p:cNvPr id="1" name=""/>
        <p:cNvGrpSpPr/>
        <p:nvPr/>
      </p:nvGrpSpPr>
      <p:grpSpPr>
        <a:xfrm>
          <a:off x="0" y="0"/>
          <a:ext cx="0" cy="0"/>
          <a:chOff x="0" y="0"/>
          <a:chExt cx="0" cy="0"/>
        </a:xfrm>
      </p:grpSpPr>
      <p:sp>
        <p:nvSpPr>
          <p:cNvPr id="19" name="Content Placeholder 2"/>
          <p:cNvSpPr>
            <a:spLocks noGrp="1"/>
          </p:cNvSpPr>
          <p:nvPr>
            <p:ph idx="15"/>
          </p:nvPr>
        </p:nvSpPr>
        <p:spPr>
          <a:xfrm>
            <a:off x="882334" y="1492166"/>
            <a:ext cx="10778278" cy="1412567"/>
          </a:xfrm>
        </p:spPr>
        <p:txBody>
          <a:bodyPr/>
          <a:lstStyle>
            <a:lvl1pPr marL="279779" indent="-279779">
              <a:buClr>
                <a:srgbClr val="5191CD"/>
              </a:buClr>
              <a:buFontTx/>
              <a:buBlip>
                <a:blip r:embed="rId2"/>
              </a:buBlip>
              <a:defRPr sz="1428">
                <a:solidFill>
                  <a:schemeClr val="tx1"/>
                </a:solidFill>
                <a:latin typeface="Segoe UI" pitchFamily="34" charset="0"/>
                <a:ea typeface="Segoe UI" pitchFamily="34" charset="0"/>
                <a:cs typeface="Segoe UI" pitchFamily="34" charset="0"/>
              </a:defRPr>
            </a:lvl1pPr>
            <a:lvl2pPr marL="559558" indent="-279779">
              <a:buClr>
                <a:srgbClr val="5191CD"/>
              </a:buClr>
              <a:buSzPct val="75000"/>
              <a:buFontTx/>
              <a:buBlip>
                <a:blip r:embed="rId2"/>
              </a:buBlip>
              <a:defRPr sz="1428">
                <a:solidFill>
                  <a:schemeClr val="tx1"/>
                </a:solidFill>
                <a:latin typeface="Segoe UI" pitchFamily="34" charset="0"/>
                <a:ea typeface="Segoe UI" pitchFamily="34" charset="0"/>
                <a:cs typeface="Segoe UI" pitchFamily="34" charset="0"/>
              </a:defRPr>
            </a:lvl2pPr>
            <a:lvl3pPr marL="839337"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3pPr>
            <a:lvl4pPr marL="1119116"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4pPr>
            <a:lvl5pPr marL="1398895"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541367"/>
            <a:ext cx="12436604" cy="466302"/>
          </a:xfrm>
          <a:prstGeom prst="rect">
            <a:avLst/>
          </a:prstGeom>
        </p:spPr>
      </p:pic>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083116" y="3458404"/>
            <a:ext cx="2270248" cy="77717"/>
          </a:xfrm>
          <a:prstGeom prst="rect">
            <a:avLst/>
          </a:prstGeom>
        </p:spPr>
      </p:pic>
      <p:sp>
        <p:nvSpPr>
          <p:cNvPr id="17" name="TextBox 16"/>
          <p:cNvSpPr txBox="1"/>
          <p:nvPr userDrawn="1"/>
        </p:nvSpPr>
        <p:spPr>
          <a:xfrm>
            <a:off x="5903714" y="6647839"/>
            <a:ext cx="629180" cy="254262"/>
          </a:xfrm>
          <a:prstGeom prst="rect">
            <a:avLst/>
          </a:prstGeom>
          <a:noFill/>
        </p:spPr>
        <p:txBody>
          <a:bodyPr wrap="square" rtlCol="0">
            <a:spAutoFit/>
          </a:bodyPr>
          <a:lstStyle/>
          <a:p>
            <a:pPr algn="ctr"/>
            <a:fld id="{0462CC3E-48DD-4274-8616-D549FD7B2C15}" type="slidenum">
              <a:rPr lang="en-US" sz="1020" smtClean="0">
                <a:solidFill>
                  <a:srgbClr val="000000"/>
                </a:solidFill>
                <a:latin typeface="Segoe UI" pitchFamily="34" charset="0"/>
                <a:ea typeface="Segoe UI" pitchFamily="34" charset="0"/>
                <a:cs typeface="Segoe UI" pitchFamily="34" charset="0"/>
              </a:rPr>
              <a:pPr algn="ctr"/>
              <a:t>‹#›</a:t>
            </a:fld>
            <a:endParaRPr lang="en-US" sz="1020"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42619" y="6713989"/>
            <a:ext cx="2959881" cy="77338"/>
          </a:xfrm>
          <a:prstGeom prst="rect">
            <a:avLst/>
          </a:prstGeom>
        </p:spPr>
      </p:pic>
      <p:sp>
        <p:nvSpPr>
          <p:cNvPr id="25" name="TextBox 24"/>
          <p:cNvSpPr txBox="1"/>
          <p:nvPr userDrawn="1"/>
        </p:nvSpPr>
        <p:spPr>
          <a:xfrm>
            <a:off x="9978050" y="135975"/>
            <a:ext cx="2043317" cy="238240"/>
          </a:xfrm>
          <a:prstGeom prst="rect">
            <a:avLst/>
          </a:prstGeom>
          <a:noFill/>
        </p:spPr>
        <p:txBody>
          <a:bodyPr wrap="square" rtlCol="0">
            <a:spAutoFit/>
          </a:bodyPr>
          <a:lstStyle/>
          <a:p>
            <a:pPr algn="r"/>
            <a:r>
              <a:rPr lang="en-US" sz="918" dirty="0">
                <a:solidFill>
                  <a:schemeClr val="tx1"/>
                </a:solidFill>
                <a:latin typeface="Segoe UI" pitchFamily="34" charset="0"/>
                <a:ea typeface="Segoe UI" pitchFamily="34" charset="0"/>
                <a:cs typeface="Segoe UI" pitchFamily="34" charset="0"/>
              </a:rPr>
              <a:t>Microsoft Confidential</a:t>
            </a:r>
          </a:p>
        </p:txBody>
      </p:sp>
      <p:pic>
        <p:nvPicPr>
          <p:cNvPr id="27" name="Picture 26"/>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10019507" y="6636322"/>
            <a:ext cx="1865467" cy="232675"/>
          </a:xfrm>
          <a:prstGeom prst="rect">
            <a:avLst/>
          </a:prstGeom>
        </p:spPr>
      </p:pic>
      <p:sp>
        <p:nvSpPr>
          <p:cNvPr id="30" name="Title 1"/>
          <p:cNvSpPr>
            <a:spLocks noGrp="1"/>
          </p:cNvSpPr>
          <p:nvPr>
            <p:ph type="title" hasCustomPrompt="1"/>
          </p:nvPr>
        </p:nvSpPr>
        <p:spPr>
          <a:xfrm>
            <a:off x="529660" y="367577"/>
            <a:ext cx="11375537" cy="519307"/>
          </a:xfrm>
        </p:spPr>
        <p:txBody>
          <a:bodyPr anchor="t"/>
          <a:lstStyle>
            <a:lvl1pPr>
              <a:defRPr sz="3264" b="0">
                <a:solidFill>
                  <a:schemeClr val="tx1"/>
                </a:solidFill>
                <a:latin typeface="Segoe UI Light" pitchFamily="34" charset="0"/>
              </a:defRPr>
            </a:lvl1pPr>
          </a:lstStyle>
          <a:p>
            <a:r>
              <a:rPr lang="en-US" dirty="0"/>
              <a:t>Click to edit Master title style </a:t>
            </a:r>
          </a:p>
        </p:txBody>
      </p:sp>
      <p:sp>
        <p:nvSpPr>
          <p:cNvPr id="31" name="Text Placeholder 2"/>
          <p:cNvSpPr>
            <a:spLocks noGrp="1"/>
          </p:cNvSpPr>
          <p:nvPr>
            <p:ph type="body" idx="16"/>
          </p:nvPr>
        </p:nvSpPr>
        <p:spPr>
          <a:xfrm>
            <a:off x="529986" y="886885"/>
            <a:ext cx="11356100" cy="282513"/>
          </a:xfrm>
        </p:spPr>
        <p:txBody>
          <a:bodyPr anchor="b"/>
          <a:lstStyle>
            <a:lvl1pPr marL="0" indent="0">
              <a:buNone/>
              <a:tabLst>
                <a:tab pos="641160" algn="l"/>
              </a:tabLst>
              <a:defRPr sz="1836" b="0">
                <a:solidFill>
                  <a:srgbClr val="949699"/>
                </a:solidFill>
                <a:latin typeface="Segoe UI Light" pitchFamily="34" charset="0"/>
                <a:ea typeface="Verdana" pitchFamily="34" charset="0"/>
                <a:cs typeface="Verdana" pitchFamily="34"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dirty="0"/>
              <a:t>Click to edit Master text styles</a:t>
            </a:r>
          </a:p>
        </p:txBody>
      </p:sp>
    </p:spTree>
    <p:extLst>
      <p:ext uri="{BB962C8B-B14F-4D97-AF65-F5344CB8AC3E}">
        <p14:creationId xmlns:p14="http://schemas.microsoft.com/office/powerpoint/2010/main" val="315018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ontent Page (White)_Emp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6541367"/>
            <a:ext cx="12436604" cy="466302"/>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083116" y="3458404"/>
            <a:ext cx="2270248" cy="77717"/>
          </a:xfrm>
          <a:prstGeom prst="rect">
            <a:avLst/>
          </a:prstGeom>
        </p:spPr>
      </p:pic>
      <p:sp>
        <p:nvSpPr>
          <p:cNvPr id="16" name="TextBox 15"/>
          <p:cNvSpPr txBox="1"/>
          <p:nvPr userDrawn="1"/>
        </p:nvSpPr>
        <p:spPr>
          <a:xfrm>
            <a:off x="5903714" y="6647839"/>
            <a:ext cx="629180" cy="254262"/>
          </a:xfrm>
          <a:prstGeom prst="rect">
            <a:avLst/>
          </a:prstGeom>
          <a:noFill/>
        </p:spPr>
        <p:txBody>
          <a:bodyPr wrap="square" rtlCol="0">
            <a:spAutoFit/>
          </a:bodyPr>
          <a:lstStyle/>
          <a:p>
            <a:pPr algn="ctr"/>
            <a:fld id="{0462CC3E-48DD-4274-8616-D549FD7B2C15}" type="slidenum">
              <a:rPr lang="en-US" sz="1020" smtClean="0">
                <a:solidFill>
                  <a:srgbClr val="000000"/>
                </a:solidFill>
                <a:latin typeface="Segoe UI" pitchFamily="34" charset="0"/>
                <a:ea typeface="Segoe UI" pitchFamily="34" charset="0"/>
                <a:cs typeface="Segoe UI" pitchFamily="34" charset="0"/>
              </a:rPr>
              <a:pPr algn="ctr"/>
              <a:t>‹#›</a:t>
            </a:fld>
            <a:endParaRPr lang="en-US" sz="1020" dirty="0">
              <a:solidFill>
                <a:srgbClr val="000000"/>
              </a:solidFill>
              <a:latin typeface="Segoe UI" pitchFamily="34" charset="0"/>
              <a:ea typeface="Segoe UI" pitchFamily="34" charset="0"/>
              <a:cs typeface="Segoe UI" pitchFamily="34" charset="0"/>
            </a:endParaRP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42619" y="6713989"/>
            <a:ext cx="2959881" cy="77338"/>
          </a:xfrm>
          <a:prstGeom prst="rect">
            <a:avLst/>
          </a:prstGeom>
        </p:spPr>
      </p:pic>
      <p:sp>
        <p:nvSpPr>
          <p:cNvPr id="13" name="TextBox 12"/>
          <p:cNvSpPr txBox="1"/>
          <p:nvPr userDrawn="1"/>
        </p:nvSpPr>
        <p:spPr>
          <a:xfrm>
            <a:off x="9978050" y="135975"/>
            <a:ext cx="2043317" cy="238240"/>
          </a:xfrm>
          <a:prstGeom prst="rect">
            <a:avLst/>
          </a:prstGeom>
          <a:noFill/>
        </p:spPr>
        <p:txBody>
          <a:bodyPr wrap="square" rtlCol="0">
            <a:spAutoFit/>
          </a:bodyPr>
          <a:lstStyle/>
          <a:p>
            <a:pPr algn="r"/>
            <a:r>
              <a:rPr lang="en-US" sz="918" dirty="0">
                <a:solidFill>
                  <a:schemeClr val="tx1"/>
                </a:solidFill>
                <a:latin typeface="Segoe UI" pitchFamily="34" charset="0"/>
                <a:ea typeface="Segoe UI" pitchFamily="34" charset="0"/>
                <a:cs typeface="Segoe UI" pitchFamily="34" charset="0"/>
              </a:rPr>
              <a:t>Microsoft Confidential</a:t>
            </a:r>
          </a:p>
        </p:txBody>
      </p:sp>
      <p:pic>
        <p:nvPicPr>
          <p:cNvPr id="14" name="Picture 13"/>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10019507" y="6636322"/>
            <a:ext cx="1865467" cy="232675"/>
          </a:xfrm>
          <a:prstGeom prst="rect">
            <a:avLst/>
          </a:prstGeom>
        </p:spPr>
      </p:pic>
      <p:sp>
        <p:nvSpPr>
          <p:cNvPr id="15" name="Text Placeholder 2"/>
          <p:cNvSpPr>
            <a:spLocks noGrp="1"/>
          </p:cNvSpPr>
          <p:nvPr>
            <p:ph type="body" idx="16"/>
          </p:nvPr>
        </p:nvSpPr>
        <p:spPr>
          <a:xfrm>
            <a:off x="529986" y="886885"/>
            <a:ext cx="11356100" cy="282513"/>
          </a:xfrm>
        </p:spPr>
        <p:txBody>
          <a:bodyPr anchor="b"/>
          <a:lstStyle>
            <a:lvl1pPr marL="0" indent="0">
              <a:buNone/>
              <a:tabLst>
                <a:tab pos="641160" algn="l"/>
              </a:tabLst>
              <a:defRPr sz="1836" b="0">
                <a:solidFill>
                  <a:srgbClr val="949699"/>
                </a:solidFill>
                <a:latin typeface="Segoe UI Light" pitchFamily="34" charset="0"/>
                <a:ea typeface="Verdana" pitchFamily="34" charset="0"/>
                <a:cs typeface="Verdana" pitchFamily="34"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dirty="0"/>
              <a:t>Click to edit Master text styles</a:t>
            </a:r>
          </a:p>
        </p:txBody>
      </p:sp>
      <p:sp>
        <p:nvSpPr>
          <p:cNvPr id="19" name="Title 1"/>
          <p:cNvSpPr>
            <a:spLocks noGrp="1"/>
          </p:cNvSpPr>
          <p:nvPr>
            <p:ph type="title" hasCustomPrompt="1"/>
          </p:nvPr>
        </p:nvSpPr>
        <p:spPr>
          <a:xfrm>
            <a:off x="529660" y="367577"/>
            <a:ext cx="11375537" cy="519307"/>
          </a:xfrm>
        </p:spPr>
        <p:txBody>
          <a:bodyPr anchor="t"/>
          <a:lstStyle>
            <a:lvl1pPr>
              <a:defRPr sz="3264" b="0">
                <a:solidFill>
                  <a:schemeClr val="tx1"/>
                </a:solidFill>
                <a:latin typeface="Segoe UI Light" pitchFamily="34" charset="0"/>
              </a:defRPr>
            </a:lvl1pPr>
          </a:lstStyle>
          <a:p>
            <a:r>
              <a:rPr lang="en-US" dirty="0"/>
              <a:t>Click to edit Master title style </a:t>
            </a:r>
          </a:p>
        </p:txBody>
      </p:sp>
    </p:spTree>
    <p:extLst>
      <p:ext uri="{BB962C8B-B14F-4D97-AF65-F5344CB8AC3E}">
        <p14:creationId xmlns:p14="http://schemas.microsoft.com/office/powerpoint/2010/main" val="3024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ontent Page (Building)">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529660" y="1959145"/>
            <a:ext cx="11893856" cy="4351556"/>
          </a:xfrm>
          <a:prstGeom prst="rect">
            <a:avLst/>
          </a:prstGeom>
          <a:noFill/>
        </p:spPr>
      </p:pic>
      <p:sp>
        <p:nvSpPr>
          <p:cNvPr id="19" name="Content Placeholder 2"/>
          <p:cNvSpPr>
            <a:spLocks noGrp="1"/>
          </p:cNvSpPr>
          <p:nvPr>
            <p:ph idx="15"/>
          </p:nvPr>
        </p:nvSpPr>
        <p:spPr>
          <a:xfrm>
            <a:off x="882334" y="1492166"/>
            <a:ext cx="10778278" cy="1412567"/>
          </a:xfrm>
        </p:spPr>
        <p:txBody>
          <a:bodyPr/>
          <a:lstStyle>
            <a:lvl1pPr marL="279779" indent="-279779">
              <a:buClr>
                <a:srgbClr val="5191CD"/>
              </a:buClr>
              <a:buFontTx/>
              <a:buBlip>
                <a:blip r:embed="rId3"/>
              </a:buBlip>
              <a:defRPr sz="1428">
                <a:solidFill>
                  <a:schemeClr val="tx1"/>
                </a:solidFill>
                <a:latin typeface="Segoe UI" pitchFamily="34" charset="0"/>
                <a:ea typeface="Segoe UI" pitchFamily="34" charset="0"/>
                <a:cs typeface="Segoe UI" pitchFamily="34" charset="0"/>
              </a:defRPr>
            </a:lvl1pPr>
            <a:lvl2pPr marL="559558" indent="-279779">
              <a:buClr>
                <a:srgbClr val="5191CD"/>
              </a:buClr>
              <a:buSzPct val="75000"/>
              <a:buFontTx/>
              <a:buBlip>
                <a:blip r:embed="rId3"/>
              </a:buBlip>
              <a:defRPr sz="1428">
                <a:solidFill>
                  <a:schemeClr val="tx1"/>
                </a:solidFill>
                <a:latin typeface="Segoe UI" pitchFamily="34" charset="0"/>
                <a:ea typeface="Segoe UI" pitchFamily="34" charset="0"/>
                <a:cs typeface="Segoe UI" pitchFamily="34" charset="0"/>
              </a:defRPr>
            </a:lvl2pPr>
            <a:lvl3pPr marL="839337"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3pPr>
            <a:lvl4pPr marL="1119116"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4pPr>
            <a:lvl5pPr marL="1398895"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 y="6541367"/>
            <a:ext cx="12436604" cy="466302"/>
          </a:xfrm>
          <a:prstGeom prst="rect">
            <a:avLst/>
          </a:prstGeom>
        </p:spPr>
      </p:pic>
      <p:sp>
        <p:nvSpPr>
          <p:cNvPr id="17" name="TextBox 16"/>
          <p:cNvSpPr txBox="1"/>
          <p:nvPr userDrawn="1"/>
        </p:nvSpPr>
        <p:spPr>
          <a:xfrm>
            <a:off x="5903714" y="6647839"/>
            <a:ext cx="629180" cy="254262"/>
          </a:xfrm>
          <a:prstGeom prst="rect">
            <a:avLst/>
          </a:prstGeom>
          <a:noFill/>
        </p:spPr>
        <p:txBody>
          <a:bodyPr wrap="square" rtlCol="0">
            <a:spAutoFit/>
          </a:bodyPr>
          <a:lstStyle/>
          <a:p>
            <a:pPr algn="ctr"/>
            <a:fld id="{0462CC3E-48DD-4274-8616-D549FD7B2C15}" type="slidenum">
              <a:rPr lang="en-US" sz="1020" smtClean="0">
                <a:solidFill>
                  <a:srgbClr val="000000"/>
                </a:solidFill>
                <a:latin typeface="Segoe UI" pitchFamily="34" charset="0"/>
                <a:ea typeface="Segoe UI" pitchFamily="34" charset="0"/>
                <a:cs typeface="Segoe UI" pitchFamily="34" charset="0"/>
              </a:rPr>
              <a:pPr algn="ctr"/>
              <a:t>‹#›</a:t>
            </a:fld>
            <a:endParaRPr lang="en-US" sz="1020"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42619" y="6713989"/>
            <a:ext cx="2959881" cy="77338"/>
          </a:xfrm>
          <a:prstGeom prst="rect">
            <a:avLst/>
          </a:prstGeom>
        </p:spPr>
      </p:pic>
      <p:sp>
        <p:nvSpPr>
          <p:cNvPr id="25" name="TextBox 24"/>
          <p:cNvSpPr txBox="1"/>
          <p:nvPr userDrawn="1"/>
        </p:nvSpPr>
        <p:spPr>
          <a:xfrm>
            <a:off x="9978050" y="135975"/>
            <a:ext cx="2043317" cy="238240"/>
          </a:xfrm>
          <a:prstGeom prst="rect">
            <a:avLst/>
          </a:prstGeom>
          <a:noFill/>
        </p:spPr>
        <p:txBody>
          <a:bodyPr wrap="square" rtlCol="0">
            <a:spAutoFit/>
          </a:bodyPr>
          <a:lstStyle/>
          <a:p>
            <a:pPr algn="r"/>
            <a:r>
              <a:rPr lang="en-US" sz="918" dirty="0">
                <a:solidFill>
                  <a:schemeClr val="tx1"/>
                </a:solidFill>
                <a:latin typeface="Segoe UI" pitchFamily="34" charset="0"/>
                <a:ea typeface="Segoe UI" pitchFamily="34" charset="0"/>
                <a:cs typeface="Segoe UI" pitchFamily="34" charset="0"/>
              </a:rPr>
              <a:t>Microsoft Confidential</a:t>
            </a:r>
          </a:p>
        </p:txBody>
      </p:sp>
      <p:pic>
        <p:nvPicPr>
          <p:cNvPr id="27" name="Picture 26"/>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10019507" y="6636322"/>
            <a:ext cx="1865467" cy="232675"/>
          </a:xfrm>
          <a:prstGeom prst="rect">
            <a:avLst/>
          </a:prstGeom>
        </p:spPr>
      </p:pic>
      <p:sp>
        <p:nvSpPr>
          <p:cNvPr id="30" name="Title 1"/>
          <p:cNvSpPr>
            <a:spLocks noGrp="1"/>
          </p:cNvSpPr>
          <p:nvPr>
            <p:ph type="title" hasCustomPrompt="1"/>
          </p:nvPr>
        </p:nvSpPr>
        <p:spPr>
          <a:xfrm>
            <a:off x="529660" y="367577"/>
            <a:ext cx="11375537" cy="519307"/>
          </a:xfrm>
        </p:spPr>
        <p:txBody>
          <a:bodyPr anchor="t"/>
          <a:lstStyle>
            <a:lvl1pPr>
              <a:defRPr sz="3264" b="0" baseline="0">
                <a:solidFill>
                  <a:schemeClr val="tx1"/>
                </a:solidFill>
                <a:latin typeface="Segoe UI Light" pitchFamily="34" charset="0"/>
              </a:defRPr>
            </a:lvl1pPr>
          </a:lstStyle>
          <a:p>
            <a:r>
              <a:rPr lang="en-US" dirty="0"/>
              <a:t>Click to edit Master title style </a:t>
            </a:r>
          </a:p>
        </p:txBody>
      </p:sp>
      <p:sp>
        <p:nvSpPr>
          <p:cNvPr id="14" name="Text Placeholder 2"/>
          <p:cNvSpPr>
            <a:spLocks noGrp="1"/>
          </p:cNvSpPr>
          <p:nvPr>
            <p:ph type="body" idx="16"/>
          </p:nvPr>
        </p:nvSpPr>
        <p:spPr>
          <a:xfrm>
            <a:off x="529986" y="886885"/>
            <a:ext cx="11356100" cy="282513"/>
          </a:xfrm>
        </p:spPr>
        <p:txBody>
          <a:bodyPr anchor="b"/>
          <a:lstStyle>
            <a:lvl1pPr marL="0" indent="0">
              <a:buNone/>
              <a:tabLst>
                <a:tab pos="641160" algn="l"/>
              </a:tabLst>
              <a:defRPr sz="1836" b="0" baseline="0">
                <a:solidFill>
                  <a:srgbClr val="949699"/>
                </a:solidFill>
                <a:latin typeface="Segoe UI Light" pitchFamily="34" charset="0"/>
                <a:ea typeface="Verdana" pitchFamily="34" charset="0"/>
                <a:cs typeface="Verdana" pitchFamily="34"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dirty="0"/>
              <a:t>Click to edit Master text styles</a:t>
            </a:r>
          </a:p>
        </p:txBody>
      </p:sp>
    </p:spTree>
    <p:extLst>
      <p:ext uri="{BB962C8B-B14F-4D97-AF65-F5344CB8AC3E}">
        <p14:creationId xmlns:p14="http://schemas.microsoft.com/office/powerpoint/2010/main" val="189204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tent Page (Building) empty">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542618" y="1959146"/>
            <a:ext cx="11893856" cy="4351556"/>
          </a:xfrm>
          <a:prstGeom prst="rect">
            <a:avLst/>
          </a:prstGeom>
          <a:noFill/>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541367"/>
            <a:ext cx="12436604" cy="466302"/>
          </a:xfrm>
          <a:prstGeom prst="rect">
            <a:avLst/>
          </a:prstGeom>
        </p:spPr>
      </p:pic>
      <p:sp>
        <p:nvSpPr>
          <p:cNvPr id="17" name="TextBox 16"/>
          <p:cNvSpPr txBox="1"/>
          <p:nvPr userDrawn="1"/>
        </p:nvSpPr>
        <p:spPr>
          <a:xfrm>
            <a:off x="5903714" y="6647839"/>
            <a:ext cx="629180" cy="254262"/>
          </a:xfrm>
          <a:prstGeom prst="rect">
            <a:avLst/>
          </a:prstGeom>
          <a:noFill/>
        </p:spPr>
        <p:txBody>
          <a:bodyPr wrap="square" rtlCol="0">
            <a:spAutoFit/>
          </a:bodyPr>
          <a:lstStyle/>
          <a:p>
            <a:pPr algn="ctr"/>
            <a:fld id="{0462CC3E-48DD-4274-8616-D549FD7B2C15}" type="slidenum">
              <a:rPr lang="en-US" sz="1020" smtClean="0">
                <a:solidFill>
                  <a:srgbClr val="000000"/>
                </a:solidFill>
                <a:latin typeface="Segoe UI" pitchFamily="34" charset="0"/>
                <a:ea typeface="Segoe UI" pitchFamily="34" charset="0"/>
                <a:cs typeface="Segoe UI" pitchFamily="34" charset="0"/>
              </a:rPr>
              <a:pPr algn="ctr"/>
              <a:t>‹#›</a:t>
            </a:fld>
            <a:endParaRPr lang="en-US" sz="1020"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42619" y="6713989"/>
            <a:ext cx="2959881" cy="77338"/>
          </a:xfrm>
          <a:prstGeom prst="rect">
            <a:avLst/>
          </a:prstGeom>
        </p:spPr>
      </p:pic>
      <p:sp>
        <p:nvSpPr>
          <p:cNvPr id="25" name="TextBox 24"/>
          <p:cNvSpPr txBox="1"/>
          <p:nvPr userDrawn="1"/>
        </p:nvSpPr>
        <p:spPr>
          <a:xfrm>
            <a:off x="9978050" y="135975"/>
            <a:ext cx="2043317" cy="238240"/>
          </a:xfrm>
          <a:prstGeom prst="rect">
            <a:avLst/>
          </a:prstGeom>
          <a:noFill/>
        </p:spPr>
        <p:txBody>
          <a:bodyPr wrap="square" rtlCol="0">
            <a:spAutoFit/>
          </a:bodyPr>
          <a:lstStyle/>
          <a:p>
            <a:pPr algn="r"/>
            <a:r>
              <a:rPr lang="en-US" sz="918" dirty="0">
                <a:solidFill>
                  <a:schemeClr val="tx1"/>
                </a:solidFill>
                <a:latin typeface="Segoe UI" pitchFamily="34" charset="0"/>
                <a:ea typeface="Segoe UI" pitchFamily="34" charset="0"/>
                <a:cs typeface="Segoe UI" pitchFamily="34" charset="0"/>
              </a:rPr>
              <a:t>Microsoft Confidential</a:t>
            </a:r>
          </a:p>
        </p:txBody>
      </p:sp>
      <p:pic>
        <p:nvPicPr>
          <p:cNvPr id="27" name="Picture 26"/>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10019507" y="6636322"/>
            <a:ext cx="1865467" cy="232675"/>
          </a:xfrm>
          <a:prstGeom prst="rect">
            <a:avLst/>
          </a:prstGeom>
        </p:spPr>
      </p:pic>
      <p:sp>
        <p:nvSpPr>
          <p:cNvPr id="30" name="Title 1"/>
          <p:cNvSpPr>
            <a:spLocks noGrp="1"/>
          </p:cNvSpPr>
          <p:nvPr>
            <p:ph type="title" hasCustomPrompt="1"/>
          </p:nvPr>
        </p:nvSpPr>
        <p:spPr>
          <a:xfrm>
            <a:off x="529660" y="367577"/>
            <a:ext cx="11375537" cy="519307"/>
          </a:xfrm>
        </p:spPr>
        <p:txBody>
          <a:bodyPr anchor="t"/>
          <a:lstStyle>
            <a:lvl1pPr>
              <a:defRPr sz="3264" b="0" baseline="0">
                <a:solidFill>
                  <a:schemeClr val="tx1"/>
                </a:solidFill>
                <a:latin typeface="Segoe UI Light" pitchFamily="34" charset="0"/>
              </a:defRPr>
            </a:lvl1pPr>
          </a:lstStyle>
          <a:p>
            <a:r>
              <a:rPr lang="en-US" dirty="0"/>
              <a:t>Click to edit Master title style </a:t>
            </a:r>
          </a:p>
        </p:txBody>
      </p:sp>
      <p:sp>
        <p:nvSpPr>
          <p:cNvPr id="13" name="Text Placeholder 2"/>
          <p:cNvSpPr>
            <a:spLocks noGrp="1"/>
          </p:cNvSpPr>
          <p:nvPr>
            <p:ph type="body" idx="16"/>
          </p:nvPr>
        </p:nvSpPr>
        <p:spPr>
          <a:xfrm>
            <a:off x="529986" y="886885"/>
            <a:ext cx="11356100" cy="282513"/>
          </a:xfrm>
        </p:spPr>
        <p:txBody>
          <a:bodyPr anchor="b"/>
          <a:lstStyle>
            <a:lvl1pPr marL="0" indent="0">
              <a:buNone/>
              <a:tabLst>
                <a:tab pos="641160" algn="l"/>
              </a:tabLst>
              <a:defRPr sz="1836" b="0" baseline="0">
                <a:solidFill>
                  <a:srgbClr val="949699"/>
                </a:solidFill>
                <a:latin typeface="Segoe UI Light" pitchFamily="34" charset="0"/>
                <a:ea typeface="Verdana" pitchFamily="34" charset="0"/>
                <a:cs typeface="Verdana" pitchFamily="34"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dirty="0"/>
              <a:t>Click to edit Master text styles</a:t>
            </a:r>
          </a:p>
        </p:txBody>
      </p:sp>
    </p:spTree>
    <p:extLst>
      <p:ext uri="{BB962C8B-B14F-4D97-AF65-F5344CB8AC3E}">
        <p14:creationId xmlns:p14="http://schemas.microsoft.com/office/powerpoint/2010/main" val="25298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137666"/>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Q&amp;A Option 5">
    <p:spTree>
      <p:nvGrpSpPr>
        <p:cNvPr id="1" name=""/>
        <p:cNvGrpSpPr/>
        <p:nvPr/>
      </p:nvGrpSpPr>
      <p:grpSpPr>
        <a:xfrm>
          <a:off x="0" y="0"/>
          <a:ext cx="0" cy="0"/>
          <a:chOff x="0" y="0"/>
          <a:chExt cx="0" cy="0"/>
        </a:xfrm>
      </p:grpSpPr>
      <p:pic>
        <p:nvPicPr>
          <p:cNvPr id="7" name="Picture 2" descr="\\home\users\Amesh\4. Projects &amp; Companies\Microsoft\Services Marketing\Project Florance\Graphics and Templates\August Release\MCS FY11 Templates\Photos\Strategy1_small.jpg"/>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0" y="0"/>
            <a:ext cx="12436475" cy="69945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3" y="4179446"/>
            <a:ext cx="12436478" cy="1210993"/>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rgbClr val="FFFFFF"/>
              </a:solidFill>
            </a:endParaRP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019507" y="6636322"/>
            <a:ext cx="1865467" cy="232675"/>
          </a:xfrm>
          <a:prstGeom prst="rect">
            <a:avLst/>
          </a:prstGeom>
        </p:spPr>
      </p:pic>
      <p:sp>
        <p:nvSpPr>
          <p:cNvPr id="9" name="Title 1"/>
          <p:cNvSpPr>
            <a:spLocks noGrp="1"/>
          </p:cNvSpPr>
          <p:nvPr>
            <p:ph type="ctrTitle" hasCustomPrompt="1"/>
          </p:nvPr>
        </p:nvSpPr>
        <p:spPr>
          <a:xfrm>
            <a:off x="741773" y="4572132"/>
            <a:ext cx="10996182" cy="566687"/>
          </a:xfrm>
        </p:spPr>
        <p:txBody>
          <a:bodyPr anchor="t" anchorCtr="0">
            <a:noAutofit/>
          </a:bodyPr>
          <a:lstStyle>
            <a:lvl1pPr algn="l">
              <a:lnSpc>
                <a:spcPts val="4896"/>
              </a:lnSpc>
              <a:defRPr sz="6119" spc="0" baseline="0">
                <a:solidFill>
                  <a:schemeClr val="bg1"/>
                </a:solidFill>
                <a:latin typeface="Segoe UI Light" pitchFamily="34" charset="0"/>
              </a:defRPr>
            </a:lvl1pPr>
          </a:lstStyle>
          <a:p>
            <a:r>
              <a:rPr lang="en-US" dirty="0"/>
              <a:t>Click to Edit</a:t>
            </a:r>
          </a:p>
        </p:txBody>
      </p:sp>
    </p:spTree>
    <p:extLst>
      <p:ext uri="{BB962C8B-B14F-4D97-AF65-F5344CB8AC3E}">
        <p14:creationId xmlns:p14="http://schemas.microsoft.com/office/powerpoint/2010/main" val="12065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29660" y="1476622"/>
            <a:ext cx="11375537" cy="157908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263846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dirty="0"/>
          </a:p>
        </p:txBody>
      </p:sp>
    </p:spTree>
    <p:extLst>
      <p:ext uri="{BB962C8B-B14F-4D97-AF65-F5344CB8AC3E}">
        <p14:creationId xmlns:p14="http://schemas.microsoft.com/office/powerpoint/2010/main" val="195314114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60642681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9" y="294305"/>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4152986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3" y="285943"/>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2" y="6045468"/>
            <a:ext cx="3657600" cy="461665"/>
          </a:xfrm>
        </p:spPr>
        <p:txBody>
          <a:bodyPr/>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81893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37786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539292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5700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29231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21049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68127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93197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06603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57830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71436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786899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387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73151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68863"/>
            <a:ext cx="7315198"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101547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6" y="3410197"/>
            <a:ext cx="12435840" cy="3104213"/>
          </a:xfrm>
          <a:prstGeom prst="rect">
            <a:avLst/>
          </a:prstGeom>
        </p:spPr>
      </p:pic>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49511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15529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77072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93503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36970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24156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06823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08471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75036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5170674"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779780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59371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02865600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268790884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851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45345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0573909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881082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18449771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5469877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175418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171138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920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57717194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86253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12618200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1815335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843052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37782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227116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03407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964251816"/>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2" name="Picture 1"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279881526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74" y="233155"/>
            <a:ext cx="11375536" cy="762786"/>
          </a:xfrm>
        </p:spPr>
        <p:txBody>
          <a:bodyPr/>
          <a:lstStyle>
            <a:lvl1pPr>
              <a:defRPr sz="5507"/>
            </a:lvl1pPr>
          </a:lstStyle>
          <a:p>
            <a:r>
              <a:rPr lang="en-US"/>
              <a:t>Click to edit Master title style</a:t>
            </a:r>
            <a:endParaRPr lang="en-US" dirty="0"/>
          </a:p>
        </p:txBody>
      </p:sp>
      <p:sp>
        <p:nvSpPr>
          <p:cNvPr id="3" name="Content Placeholder 2"/>
          <p:cNvSpPr>
            <a:spLocks noGrp="1"/>
          </p:cNvSpPr>
          <p:nvPr>
            <p:ph sz="half" idx="1"/>
          </p:nvPr>
        </p:nvSpPr>
        <p:spPr>
          <a:xfrm>
            <a:off x="529662" y="1476623"/>
            <a:ext cx="5597871" cy="2677336"/>
          </a:xfrm>
        </p:spPr>
        <p:txBody>
          <a:bodyPr/>
          <a:lstStyle>
            <a:lvl1pPr marL="348032" indent="-348032">
              <a:lnSpc>
                <a:spcPct val="90000"/>
              </a:lnSpc>
              <a:buSzPct val="80000"/>
              <a:buFont typeface="Arial" pitchFamily="34" charset="0"/>
              <a:buChar char="•"/>
              <a:defRPr sz="3264"/>
            </a:lvl1pPr>
            <a:lvl2pPr marL="639407" indent="-291374">
              <a:lnSpc>
                <a:spcPct val="90000"/>
              </a:lnSpc>
              <a:buSzPct val="80000"/>
              <a:buFont typeface="Arial" pitchFamily="34" charset="0"/>
              <a:buChar char="•"/>
              <a:defRPr sz="2856"/>
            </a:lvl2pPr>
            <a:lvl3pPr marL="932399" indent="-292994">
              <a:lnSpc>
                <a:spcPct val="90000"/>
              </a:lnSpc>
              <a:buSzPct val="80000"/>
              <a:buFont typeface="Arial" pitchFamily="34" charset="0"/>
              <a:buChar char="•"/>
              <a:defRPr sz="2448"/>
            </a:lvl3pPr>
            <a:lvl4pPr marL="1746632" indent="-229862">
              <a:lnSpc>
                <a:spcPct val="90000"/>
              </a:lnSpc>
              <a:buSzPct val="80000"/>
              <a:buFont typeface="Arial" pitchFamily="34" charset="0"/>
              <a:buChar char="•"/>
              <a:defRPr sz="2040"/>
            </a:lvl4pPr>
            <a:lvl5pPr marL="1982969" indent="-236336">
              <a:lnSpc>
                <a:spcPct val="90000"/>
              </a:lnSpc>
              <a:buSzPct val="80000"/>
              <a:buFont typeface="Arial" pitchFamily="34" charset="0"/>
              <a:buChar char="•"/>
              <a:defRPr sz="2040"/>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07324" y="1476623"/>
            <a:ext cx="5597871" cy="2730635"/>
          </a:xfrm>
        </p:spPr>
        <p:txBody>
          <a:bodyPr/>
          <a:lstStyle>
            <a:lvl1pPr marL="466200" indent="-466200">
              <a:lnSpc>
                <a:spcPct val="90000"/>
              </a:lnSpc>
              <a:buSzPct val="80000"/>
              <a:buFont typeface="Arial" pitchFamily="34" charset="0"/>
              <a:buChar char="•"/>
              <a:defRPr lang="en-US" sz="3264" kern="1200" dirty="0" smtClean="0">
                <a:gradFill>
                  <a:gsLst>
                    <a:gs pos="0">
                      <a:srgbClr val="595959"/>
                    </a:gs>
                    <a:gs pos="86000">
                      <a:srgbClr val="595959"/>
                    </a:gs>
                  </a:gsLst>
                  <a:lin ang="5400000" scaled="0"/>
                </a:gradFill>
                <a:latin typeface="+mn-lt"/>
                <a:ea typeface="+mn-ea"/>
                <a:cs typeface="+mn-cs"/>
              </a:defRPr>
            </a:lvl1pPr>
            <a:lvl2pPr marL="814230" indent="-466200">
              <a:lnSpc>
                <a:spcPct val="90000"/>
              </a:lnSpc>
              <a:buSzPct val="80000"/>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2pPr>
            <a:lvl3pPr marL="989055" indent="-349650">
              <a:lnSpc>
                <a:spcPct val="90000"/>
              </a:lnSpc>
              <a:buSzPct val="80000"/>
              <a:buFont typeface="Arial" pitchFamily="34" charset="0"/>
              <a:buChar char="•"/>
              <a:defRPr lang="en-US" sz="2448" kern="1200" dirty="0" smtClean="0">
                <a:gradFill>
                  <a:gsLst>
                    <a:gs pos="0">
                      <a:srgbClr val="595959"/>
                    </a:gs>
                    <a:gs pos="86000">
                      <a:srgbClr val="595959"/>
                    </a:gs>
                  </a:gsLst>
                  <a:lin ang="5400000" scaled="0"/>
                </a:gradFill>
                <a:latin typeface="+mn-lt"/>
                <a:ea typeface="+mn-ea"/>
                <a:cs typeface="+mn-cs"/>
              </a:defRPr>
            </a:lvl3pPr>
            <a:lvl4pPr marL="1866419" indent="-349650">
              <a:lnSpc>
                <a:spcPct val="90000"/>
              </a:lnSpc>
              <a:buSzPct val="80000"/>
              <a:buFont typeface="Arial" pitchFamily="34" charset="0"/>
              <a:buChar char="•"/>
              <a:defRPr lang="en-US" sz="2040" kern="1200" dirty="0" smtClean="0">
                <a:gradFill>
                  <a:gsLst>
                    <a:gs pos="0">
                      <a:srgbClr val="595959"/>
                    </a:gs>
                    <a:gs pos="86000">
                      <a:srgbClr val="595959"/>
                    </a:gs>
                  </a:gsLst>
                  <a:lin ang="5400000" scaled="0"/>
                </a:gradFill>
                <a:latin typeface="+mn-lt"/>
                <a:ea typeface="+mn-ea"/>
                <a:cs typeface="+mn-cs"/>
              </a:defRPr>
            </a:lvl4pPr>
            <a:lvl5pPr marL="2096280" indent="-349650">
              <a:lnSpc>
                <a:spcPct val="90000"/>
              </a:lnSpc>
              <a:buSzPct val="80000"/>
              <a:buFont typeface="Arial" pitchFamily="34" charset="0"/>
              <a:buChar char="•"/>
              <a:defRPr lang="en-US" sz="2040" kern="1200" dirty="0">
                <a:gradFill>
                  <a:gsLst>
                    <a:gs pos="0">
                      <a:srgbClr val="595959"/>
                    </a:gs>
                    <a:gs pos="86000">
                      <a:srgbClr val="595959"/>
                    </a:gs>
                  </a:gsLst>
                  <a:lin ang="5400000" scaled="0"/>
                </a:gradFill>
                <a:latin typeface="+mn-lt"/>
                <a:ea typeface="+mn-ea"/>
                <a:cs typeface="+mn-cs"/>
              </a:defRPr>
            </a:lvl5pPr>
            <a:lvl6pPr>
              <a:defRPr sz="1836"/>
            </a:lvl6pPr>
            <a:lvl7pPr>
              <a:defRPr sz="1836"/>
            </a:lvl7pPr>
            <a:lvl8pPr>
              <a:defRPr sz="1836"/>
            </a:lvl8pPr>
            <a:lvl9pPr>
              <a:defRPr sz="1836"/>
            </a:lvl9pPr>
          </a:lstStyle>
          <a:p>
            <a:pPr marL="348032" lvl="0" indent="-348032" algn="l" defTabSz="932362" rtl="0" eaLnBrk="1" latinLnBrk="0" hangingPunct="1">
              <a:lnSpc>
                <a:spcPct val="90000"/>
              </a:lnSpc>
              <a:spcBef>
                <a:spcPct val="20000"/>
              </a:spcBef>
              <a:buSzPct val="80000"/>
              <a:buFont typeface="Arial" pitchFamily="34" charset="0"/>
              <a:buChar char="•"/>
            </a:pPr>
            <a:r>
              <a:rPr lang="en-US"/>
              <a:t>Click to edit Master text styles</a:t>
            </a:r>
          </a:p>
          <a:p>
            <a:pPr marL="348032" lvl="1" indent="-348032" algn="l" defTabSz="932362" rtl="0" eaLnBrk="1" latinLnBrk="0" hangingPunct="1">
              <a:lnSpc>
                <a:spcPct val="90000"/>
              </a:lnSpc>
              <a:spcBef>
                <a:spcPct val="20000"/>
              </a:spcBef>
              <a:buSzPct val="80000"/>
              <a:buFont typeface="Arial" pitchFamily="34" charset="0"/>
              <a:buChar char="•"/>
            </a:pPr>
            <a:r>
              <a:rPr lang="en-US"/>
              <a:t>Second level</a:t>
            </a:r>
          </a:p>
          <a:p>
            <a:pPr marL="348032" lvl="2" indent="-348032" algn="l" defTabSz="932362" rtl="0" eaLnBrk="1" latinLnBrk="0" hangingPunct="1">
              <a:lnSpc>
                <a:spcPct val="90000"/>
              </a:lnSpc>
              <a:spcBef>
                <a:spcPct val="20000"/>
              </a:spcBef>
              <a:buSzPct val="80000"/>
              <a:buFont typeface="Arial" pitchFamily="34" charset="0"/>
              <a:buChar char="•"/>
            </a:pPr>
            <a:r>
              <a:rPr lang="en-US"/>
              <a:t>Third level</a:t>
            </a:r>
          </a:p>
          <a:p>
            <a:pPr marL="348032" lvl="3" indent="-348032" algn="l" defTabSz="932362" rtl="0" eaLnBrk="1" latinLnBrk="0" hangingPunct="1">
              <a:lnSpc>
                <a:spcPct val="90000"/>
              </a:lnSpc>
              <a:spcBef>
                <a:spcPct val="20000"/>
              </a:spcBef>
              <a:buSzPct val="80000"/>
              <a:buFont typeface="Arial" pitchFamily="34" charset="0"/>
              <a:buChar char="•"/>
            </a:pPr>
            <a:r>
              <a:rPr lang="en-US"/>
              <a:t>Fourth level</a:t>
            </a:r>
          </a:p>
          <a:p>
            <a:pPr marL="348032" lvl="4" indent="-348032" algn="l" defTabSz="932362" rtl="0" eaLnBrk="1" latinLnBrk="0" hangingPunct="1">
              <a:lnSpc>
                <a:spcPct val="90000"/>
              </a:lnSpc>
              <a:spcBef>
                <a:spcPct val="20000"/>
              </a:spcBef>
              <a:buSzPct val="80000"/>
              <a:buFont typeface="Arial" pitchFamily="34" charset="0"/>
              <a:buChar char="•"/>
            </a:pPr>
            <a:r>
              <a:rPr lang="en-US"/>
              <a:t>Fifth level</a:t>
            </a:r>
            <a:endParaRPr lang="en-US" dirty="0"/>
          </a:p>
        </p:txBody>
      </p:sp>
    </p:spTree>
    <p:extLst>
      <p:ext uri="{BB962C8B-B14F-4D97-AF65-F5344CB8AC3E}">
        <p14:creationId xmlns:p14="http://schemas.microsoft.com/office/powerpoint/2010/main" val="16190564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3"/>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169" indent="0">
              <a:buNone/>
              <a:defRPr/>
            </a:lvl2pPr>
            <a:lvl3pPr marL="599956" indent="0">
              <a:buNone/>
              <a:defRPr/>
            </a:lvl3pPr>
            <a:lvl4pPr marL="887125" indent="0">
              <a:buNone/>
              <a:defRPr/>
            </a:lvl4pPr>
            <a:lvl5pPr marL="1127107" indent="0">
              <a:buNone/>
              <a:defRPr/>
            </a:lvl5pPr>
          </a:lstStyle>
          <a:p>
            <a:pPr lvl="0"/>
            <a:r>
              <a:rPr lang="en-US" dirty="0"/>
              <a:t>Click to add subtitle</a:t>
            </a:r>
          </a:p>
        </p:txBody>
      </p:sp>
      <p:sp>
        <p:nvSpPr>
          <p:cNvPr id="16" name="Text Placeholder 15"/>
          <p:cNvSpPr>
            <a:spLocks noGrp="1"/>
          </p:cNvSpPr>
          <p:nvPr>
            <p:ph type="body" sz="quarter" idx="14"/>
          </p:nvPr>
        </p:nvSpPr>
        <p:spPr>
          <a:xfrm>
            <a:off x="153879" y="1632058"/>
            <a:ext cx="12128722" cy="2228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a:xfrm>
            <a:off x="8783260" y="6482889"/>
            <a:ext cx="2798207" cy="372394"/>
          </a:xfrm>
          <a:prstGeom prst="rect">
            <a:avLst/>
          </a:prstGeom>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4119583" y="6482889"/>
            <a:ext cx="4197310" cy="372394"/>
          </a:xfrm>
          <a:prstGeom prst="rect">
            <a:avLst/>
          </a:prstGeom>
        </p:spPr>
        <p:txBody>
          <a:bodyPr/>
          <a:lstStyle/>
          <a:p>
            <a:endParaRPr lang="en-US" dirty="0">
              <a:solidFill>
                <a:srgbClr val="505050"/>
              </a:solidFill>
            </a:endParaRPr>
          </a:p>
        </p:txBody>
      </p:sp>
    </p:spTree>
    <p:extLst>
      <p:ext uri="{BB962C8B-B14F-4D97-AF65-F5344CB8AC3E}">
        <p14:creationId xmlns:p14="http://schemas.microsoft.com/office/powerpoint/2010/main" val="35145402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46359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Header+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4"/>
          <p:cNvSpPr>
            <a:spLocks noGrp="1"/>
          </p:cNvSpPr>
          <p:nvPr>
            <p:ph type="body" sz="quarter" idx="22"/>
          </p:nvPr>
        </p:nvSpPr>
        <p:spPr>
          <a:xfrm>
            <a:off x="851584" y="1281238"/>
            <a:ext cx="5973846" cy="1843838"/>
          </a:xfrm>
        </p:spPr>
        <p:txBody>
          <a:bodyPr/>
          <a:lstStyle>
            <a:lvl1pPr marL="0" indent="0">
              <a:buNone/>
              <a:defRPr sz="1224">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p:cNvSpPr>
            <a:spLocks noGrp="1"/>
          </p:cNvSpPr>
          <p:nvPr>
            <p:ph type="ftr" sz="quarter" idx="23"/>
          </p:nvPr>
        </p:nvSpPr>
        <p:spPr/>
        <p:txBody>
          <a:bodyPr/>
          <a:lstStyle>
            <a:lvl1pPr>
              <a:defRPr/>
            </a:lvl1pPr>
          </a:lstStyle>
          <a:p>
            <a:pPr>
              <a:defRPr/>
            </a:pPr>
            <a:r>
              <a:rPr lang="en-US"/>
              <a:t>www.mycompany.com</a:t>
            </a:r>
            <a:endParaRPr lang="en-US" dirty="0"/>
          </a:p>
        </p:txBody>
      </p:sp>
      <p:sp>
        <p:nvSpPr>
          <p:cNvPr id="5" name="Slide Number Placeholder 5"/>
          <p:cNvSpPr>
            <a:spLocks noGrp="1"/>
          </p:cNvSpPr>
          <p:nvPr>
            <p:ph type="sldNum" sz="quarter" idx="24"/>
          </p:nvPr>
        </p:nvSpPr>
        <p:spPr/>
        <p:txBody>
          <a:bodyPr/>
          <a:lstStyle>
            <a:lvl1pPr>
              <a:defRPr/>
            </a:lvl1pPr>
          </a:lstStyle>
          <a:p>
            <a:pPr>
              <a:defRPr/>
            </a:pPr>
            <a:r>
              <a:rPr lang="en-US"/>
              <a:t>Slide </a:t>
            </a:r>
            <a:fld id="{4963F994-9097-446E-8CB5-E5663836D7E9}" type="slidenum">
              <a:rPr lang="en-US"/>
              <a:pPr>
                <a:defRPr/>
              </a:pPr>
              <a:t>‹#›</a:t>
            </a:fld>
            <a:endParaRPr lang="en-US"/>
          </a:p>
        </p:txBody>
      </p:sp>
    </p:spTree>
    <p:extLst>
      <p:ext uri="{BB962C8B-B14F-4D97-AF65-F5344CB8AC3E}">
        <p14:creationId xmlns:p14="http://schemas.microsoft.com/office/powerpoint/2010/main" val="307956130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867398" cy="5332413"/>
          </a:xfrm>
        </p:spPr>
        <p:txBody>
          <a:bodyPr wrap="square">
            <a:normAutofit/>
          </a:bodyPr>
          <a:lstStyle>
            <a:lvl1pPr marL="287338" indent="-287338">
              <a:lnSpc>
                <a:spcPct val="100000"/>
              </a:lnSpc>
              <a:spcBef>
                <a:spcPts val="0"/>
              </a:spcBef>
              <a:buClr>
                <a:schemeClr val="tx1"/>
              </a:buClr>
              <a:buFont typeface="Arial" pitchFamily="34" charset="0"/>
              <a:buChar char="•"/>
              <a:defRPr sz="3200"/>
            </a:lvl1pPr>
            <a:lvl2pPr marL="531166" indent="-233195">
              <a:lnSpc>
                <a:spcPct val="100000"/>
              </a:lnSpc>
              <a:spcBef>
                <a:spcPts val="0"/>
              </a:spcBef>
              <a:defRPr sz="2400"/>
            </a:lvl2pPr>
            <a:lvl3pPr marL="699585" indent="-168419">
              <a:lnSpc>
                <a:spcPct val="100000"/>
              </a:lnSpc>
              <a:spcBef>
                <a:spcPts val="0"/>
              </a:spcBef>
              <a:tabLst/>
              <a:defRPr sz="2000"/>
            </a:lvl3pPr>
            <a:lvl4pPr marL="880958" indent="-181374">
              <a:lnSpc>
                <a:spcPct val="100000"/>
              </a:lnSpc>
              <a:spcBef>
                <a:spcPts val="0"/>
              </a:spcBef>
              <a:defRPr/>
            </a:lvl4pPr>
            <a:lvl5pPr marL="1049377" indent="-168419">
              <a:lnSpc>
                <a:spcPct val="100000"/>
              </a:lnSpc>
              <a:spcBef>
                <a:spcPts val="0"/>
              </a:spcBef>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70637" y="1212849"/>
            <a:ext cx="5791201" cy="5332413"/>
          </a:xfrm>
        </p:spPr>
        <p:txBody>
          <a:bodyPr wrap="square">
            <a:normAutofit/>
          </a:bodyPr>
          <a:lstStyle>
            <a:lvl1pPr marL="287338" indent="-287338">
              <a:lnSpc>
                <a:spcPct val="100000"/>
              </a:lnSpc>
              <a:spcBef>
                <a:spcPts val="0"/>
              </a:spcBef>
              <a:buClr>
                <a:schemeClr val="tx1"/>
              </a:buClr>
              <a:buFont typeface="Arial" pitchFamily="34" charset="0"/>
              <a:buChar char="•"/>
              <a:defRPr sz="3200"/>
            </a:lvl1pPr>
            <a:lvl2pPr marL="531166" indent="-233195">
              <a:lnSpc>
                <a:spcPct val="100000"/>
              </a:lnSpc>
              <a:spcBef>
                <a:spcPts val="0"/>
              </a:spcBef>
              <a:defRPr sz="2400"/>
            </a:lvl2pPr>
            <a:lvl3pPr marL="699585" indent="-168419">
              <a:lnSpc>
                <a:spcPct val="100000"/>
              </a:lnSpc>
              <a:spcBef>
                <a:spcPts val="0"/>
              </a:spcBef>
              <a:tabLst/>
              <a:defRPr sz="2000"/>
            </a:lvl3pPr>
            <a:lvl4pPr marL="880958" indent="-181374">
              <a:lnSpc>
                <a:spcPct val="100000"/>
              </a:lnSpc>
              <a:spcBef>
                <a:spcPts val="0"/>
              </a:spcBef>
              <a:defRPr/>
            </a:lvl4pPr>
            <a:lvl5pPr marL="1049377" indent="-168419">
              <a:lnSpc>
                <a:spcPct val="100000"/>
              </a:lnSpc>
              <a:spcBef>
                <a:spcPts val="0"/>
              </a:spcBef>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672361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395620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725981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484757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2710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9739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0354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605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1026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8903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4173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0899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7528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1027137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75001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541748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4739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201287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049637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6519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054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43475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15983677"/>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theme" Target="../theme/theme4.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theme" Target="../theme/theme5.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slideLayout" Target="../slideLayouts/slideLayout159.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theme" Target="../theme/theme7.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image" Target="../media/image15.png"/><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theme" Target="../theme/theme8.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0" Type="http://schemas.openxmlformats.org/officeDocument/2006/relationships/image" Target="../media/image15.png"/><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10" Type="http://schemas.openxmlformats.org/officeDocument/2006/relationships/slideLayout" Target="../slideLayouts/slideLayout210.xml"/><Relationship Id="rId19" Type="http://schemas.openxmlformats.org/officeDocument/2006/relationships/theme" Target="../theme/theme9.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249" r:id="rId14"/>
    <p:sldLayoutId id="2147484301" r:id="rId15"/>
    <p:sldLayoutId id="2147484251" r:id="rId16"/>
    <p:sldLayoutId id="2147484252" r:id="rId17"/>
    <p:sldLayoutId id="2147484306" r:id="rId18"/>
    <p:sldLayoutId id="2147484307" r:id="rId19"/>
    <p:sldLayoutId id="2147484254" r:id="rId20"/>
    <p:sldLayoutId id="2147484257" r:id="rId21"/>
    <p:sldLayoutId id="2147484258" r:id="rId22"/>
    <p:sldLayoutId id="2147484260" r:id="rId23"/>
    <p:sldLayoutId id="2147484299" r:id="rId24"/>
    <p:sldLayoutId id="2147484263" r:id="rId25"/>
    <p:sldLayoutId id="2147484335"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4" y="-8395"/>
            <a:ext cx="955641" cy="5775361"/>
            <a:chOff x="12618967" y="-8396"/>
            <a:chExt cx="955641" cy="5775361"/>
          </a:xfrm>
        </p:grpSpPr>
        <p:grpSp>
          <p:nvGrpSpPr>
            <p:cNvPr id="18" name="Group 17"/>
            <p:cNvGrpSpPr/>
            <p:nvPr userDrawn="1"/>
          </p:nvGrpSpPr>
          <p:grpSpPr>
            <a:xfrm>
              <a:off x="12618967" y="-8396"/>
              <a:ext cx="955641" cy="5755249"/>
              <a:chOff x="12618967" y="-8396"/>
              <a:chExt cx="955641" cy="5755249"/>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293"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293"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922475047"/>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 id="2147484326" r:id="rId17"/>
    <p:sldLayoutId id="2147484327" r:id="rId18"/>
    <p:sldLayoutId id="2147484328" r:id="rId19"/>
    <p:sldLayoutId id="2147484329" r:id="rId20"/>
    <p:sldLayoutId id="2147484330" r:id="rId21"/>
    <p:sldLayoutId id="2147484331" r:id="rId22"/>
    <p:sldLayoutId id="2147484332" r:id="rId23"/>
    <p:sldLayoutId id="2147484333" r:id="rId24"/>
    <p:sldLayoutId id="2147484334" r:id="rId2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4450198"/>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60" r:id="rId22"/>
    <p:sldLayoutId id="2147484361" r:id="rId23"/>
    <p:sldLayoutId id="2147484362" r:id="rId24"/>
    <p:sldLayoutId id="2147484363" r:id="rId25"/>
    <p:sldLayoutId id="2147484364"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562820483"/>
      </p:ext>
    </p:extLst>
  </p:cSld>
  <p:clrMap bg1="lt1" tx1="dk1" bg2="lt2" tx2="dk2" accent1="accent1" accent2="accent2" accent3="accent3" accent4="accent4" accent5="accent5" accent6="accent6" hlink="hlink" folHlink="folHlink"/>
  <p:sldLayoutIdLst>
    <p:sldLayoutId id="2147484366" r:id="rId1"/>
    <p:sldLayoutId id="2147484367" r:id="rId2"/>
    <p:sldLayoutId id="2147484368" r:id="rId3"/>
    <p:sldLayoutId id="2147484369" r:id="rId4"/>
    <p:sldLayoutId id="2147484370" r:id="rId5"/>
    <p:sldLayoutId id="2147484371" r:id="rId6"/>
    <p:sldLayoutId id="2147484372" r:id="rId7"/>
    <p:sldLayoutId id="2147484373" r:id="rId8"/>
    <p:sldLayoutId id="2147484374" r:id="rId9"/>
    <p:sldLayoutId id="2147484375" r:id="rId10"/>
    <p:sldLayoutId id="2147484376" r:id="rId11"/>
    <p:sldLayoutId id="2147484377" r:id="rId12"/>
    <p:sldLayoutId id="2147484378" r:id="rId13"/>
    <p:sldLayoutId id="2147484379" r:id="rId14"/>
    <p:sldLayoutId id="2147484380" r:id="rId15"/>
    <p:sldLayoutId id="2147484381" r:id="rId16"/>
    <p:sldLayoutId id="2147484382" r:id="rId17"/>
    <p:sldLayoutId id="2147484383" r:id="rId18"/>
    <p:sldLayoutId id="2147484384" r:id="rId19"/>
    <p:sldLayoutId id="2147484385" r:id="rId20"/>
    <p:sldLayoutId id="2147484386" r:id="rId21"/>
    <p:sldLayoutId id="2147484387" r:id="rId22"/>
    <p:sldLayoutId id="2147484388" r:id="rId23"/>
    <p:sldLayoutId id="2147484389" r:id="rId24"/>
    <p:sldLayoutId id="2147484390"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479310508"/>
      </p:ext>
    </p:extLst>
  </p:cSld>
  <p:clrMap bg1="lt1" tx1="dk1" bg2="lt2" tx2="dk2" accent1="accent1" accent2="accent2" accent3="accent3" accent4="accent4" accent5="accent5" accent6="accent6" hlink="hlink" folHlink="folHlink"/>
  <p:sldLayoutIdLst>
    <p:sldLayoutId id="2147484392" r:id="rId1"/>
    <p:sldLayoutId id="2147484393" r:id="rId2"/>
    <p:sldLayoutId id="2147484394" r:id="rId3"/>
    <p:sldLayoutId id="2147484395" r:id="rId4"/>
    <p:sldLayoutId id="2147484396" r:id="rId5"/>
    <p:sldLayoutId id="2147484397" r:id="rId6"/>
    <p:sldLayoutId id="2147484398" r:id="rId7"/>
    <p:sldLayoutId id="2147484399" r:id="rId8"/>
    <p:sldLayoutId id="2147484400" r:id="rId9"/>
    <p:sldLayoutId id="2147484401" r:id="rId10"/>
    <p:sldLayoutId id="2147484402" r:id="rId11"/>
    <p:sldLayoutId id="2147484403" r:id="rId12"/>
    <p:sldLayoutId id="2147484404" r:id="rId13"/>
    <p:sldLayoutId id="2147484405" r:id="rId14"/>
    <p:sldLayoutId id="2147484406" r:id="rId15"/>
    <p:sldLayoutId id="2147484407" r:id="rId16"/>
    <p:sldLayoutId id="2147484408" r:id="rId17"/>
    <p:sldLayoutId id="2147484409" r:id="rId18"/>
    <p:sldLayoutId id="2147484410" r:id="rId19"/>
    <p:sldLayoutId id="2147484411" r:id="rId20"/>
    <p:sldLayoutId id="2147484412" r:id="rId21"/>
    <p:sldLayoutId id="2147484413" r:id="rId22"/>
    <p:sldLayoutId id="2147484414" r:id="rId23"/>
    <p:sldLayoutId id="2147484415" r:id="rId24"/>
    <p:sldLayoutId id="2147484416" r:id="rId25"/>
    <p:sldLayoutId id="2147484417" r:id="rId26"/>
    <p:sldLayoutId id="2147484418" r:id="rId27"/>
    <p:sldLayoutId id="2147484420"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197009520"/>
      </p:ext>
    </p:extLst>
  </p:cSld>
  <p:clrMap bg1="lt1" tx1="dk1" bg2="lt2" tx2="dk2" accent1="accent1" accent2="accent2" accent3="accent3" accent4="accent4" accent5="accent5" accent6="accent6" hlink="hlink" folHlink="folHlink"/>
  <p:sldLayoutIdLst>
    <p:sldLayoutId id="2147484422" r:id="rId1"/>
    <p:sldLayoutId id="2147484423" r:id="rId2"/>
    <p:sldLayoutId id="2147484424" r:id="rId3"/>
    <p:sldLayoutId id="2147484425" r:id="rId4"/>
    <p:sldLayoutId id="2147484426" r:id="rId5"/>
    <p:sldLayoutId id="2147484427" r:id="rId6"/>
    <p:sldLayoutId id="2147484428" r:id="rId7"/>
    <p:sldLayoutId id="2147484429" r:id="rId8"/>
    <p:sldLayoutId id="2147484430" r:id="rId9"/>
    <p:sldLayoutId id="2147484431" r:id="rId10"/>
    <p:sldLayoutId id="2147484432" r:id="rId11"/>
    <p:sldLayoutId id="2147484433" r:id="rId12"/>
    <p:sldLayoutId id="2147484434" r:id="rId13"/>
    <p:sldLayoutId id="2147484435" r:id="rId14"/>
    <p:sldLayoutId id="2147484436" r:id="rId15"/>
    <p:sldLayoutId id="2147484437" r:id="rId16"/>
    <p:sldLayoutId id="2147484438" r:id="rId17"/>
    <p:sldLayoutId id="2147484439" r:id="rId18"/>
    <p:sldLayoutId id="2147484440" r:id="rId19"/>
    <p:sldLayoutId id="2147484441" r:id="rId20"/>
    <p:sldLayoutId id="2147484442" r:id="rId21"/>
    <p:sldLayoutId id="2147484443" r:id="rId22"/>
    <p:sldLayoutId id="2147484444" r:id="rId23"/>
    <p:sldLayoutId id="2147484445" r:id="rId24"/>
    <p:sldLayoutId id="2147484446" r:id="rId25"/>
    <p:sldLayoutId id="2147484447" r:id="rId26"/>
    <p:sldLayoutId id="2147484448" r:id="rId27"/>
    <p:sldLayoutId id="2147484449" r:id="rId28"/>
    <p:sldLayoutId id="2147484450"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4207136751"/>
      </p:ext>
    </p:extLst>
  </p:cSld>
  <p:clrMap bg1="lt1" tx1="dk1" bg2="lt2" tx2="dk2" accent1="accent1" accent2="accent2" accent3="accent3" accent4="accent4" accent5="accent5" accent6="accent6" hlink="hlink" folHlink="folHlink"/>
  <p:sldLayoutIdLst>
    <p:sldLayoutId id="2147484452" r:id="rId1"/>
    <p:sldLayoutId id="2147484453" r:id="rId2"/>
    <p:sldLayoutId id="2147484454" r:id="rId3"/>
    <p:sldLayoutId id="2147484455" r:id="rId4"/>
    <p:sldLayoutId id="2147484456" r:id="rId5"/>
    <p:sldLayoutId id="2147484457" r:id="rId6"/>
    <p:sldLayoutId id="2147484458" r:id="rId7"/>
    <p:sldLayoutId id="2147484459" r:id="rId8"/>
    <p:sldLayoutId id="2147484460" r:id="rId9"/>
    <p:sldLayoutId id="2147484461" r:id="rId10"/>
    <p:sldLayoutId id="2147484462" r:id="rId11"/>
    <p:sldLayoutId id="2147484463" r:id="rId12"/>
    <p:sldLayoutId id="2147484464" r:id="rId13"/>
    <p:sldLayoutId id="2147484465" r:id="rId14"/>
    <p:sldLayoutId id="2147484466" r:id="rId15"/>
    <p:sldLayoutId id="2147484467" r:id="rId16"/>
    <p:sldLayoutId id="2147484468" r:id="rId17"/>
    <p:sldLayoutId id="2147484469" r:id="rId18"/>
    <p:sldLayoutId id="2147484470" r:id="rId19"/>
    <p:sldLayoutId id="2147484471" r:id="rId20"/>
    <p:sldLayoutId id="2147484472" r:id="rId21"/>
    <p:sldLayoutId id="2147484473" r:id="rId22"/>
    <p:sldLayoutId id="2147484474" r:id="rId23"/>
    <p:sldLayoutId id="2147484475" r:id="rId24"/>
    <p:sldLayoutId id="2147484476"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363715"/>
            <a:ext cx="11375537" cy="565027"/>
          </a:xfrm>
          <a:prstGeom prst="rect">
            <a:avLst/>
          </a:prstGeom>
        </p:spPr>
        <p:txBody>
          <a:bodyPr vert="horz" wrap="square"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886332" y="1706668"/>
            <a:ext cx="11375535" cy="1726470"/>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7767281"/>
      </p:ext>
    </p:extLst>
  </p:cSld>
  <p:clrMap bg1="lt1" tx1="dk1" bg2="lt2" tx2="dk2" accent1="accent1" accent2="accent2" accent3="accent3" accent4="accent4" accent5="accent5" accent6="accent6" hlink="hlink" folHlink="folHlink"/>
  <p:sldLayoutIdLst>
    <p:sldLayoutId id="2147484478" r:id="rId1"/>
    <p:sldLayoutId id="2147484479"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5"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59" rtl="0" eaLnBrk="1" latinLnBrk="0" hangingPunct="1">
        <a:lnSpc>
          <a:spcPct val="90000"/>
        </a:lnSpc>
        <a:spcBef>
          <a:spcPct val="0"/>
        </a:spcBef>
        <a:buNone/>
        <a:defRPr lang="en-US" sz="4080" b="0" kern="1200" cap="none" spc="-102" baseline="0" dirty="0" smtClean="0">
          <a:ln w="3175">
            <a:noFill/>
          </a:ln>
          <a:solidFill>
            <a:schemeClr val="tx1"/>
          </a:solidFill>
          <a:effectLst/>
          <a:latin typeface="Segoe UI Light" pitchFamily="34" charset="0"/>
          <a:ea typeface="Verdana" pitchFamily="34" charset="0"/>
          <a:cs typeface="Verdana" pitchFamily="34" charset="0"/>
        </a:defRPr>
      </a:lvl1pPr>
    </p:titleStyle>
    <p:bodyStyle>
      <a:lvl1pPr marL="279779" indent="-279779" algn="l" defTabSz="932559" rtl="0" eaLnBrk="1" latinLnBrk="0" hangingPunct="1">
        <a:lnSpc>
          <a:spcPct val="100000"/>
        </a:lnSpc>
        <a:spcBef>
          <a:spcPts val="612"/>
        </a:spcBef>
        <a:buClr>
          <a:schemeClr val="accent1"/>
        </a:buClr>
        <a:buSzPct val="100000"/>
        <a:buFontTx/>
        <a:buBlip>
          <a:blip r:embed="rId18"/>
        </a:buBlip>
        <a:defRPr sz="2040" kern="1200">
          <a:solidFill>
            <a:schemeClr val="tx1"/>
          </a:solidFill>
          <a:latin typeface="Segoe UI" pitchFamily="34" charset="0"/>
          <a:ea typeface="Segoe UI" pitchFamily="34" charset="0"/>
          <a:cs typeface="Segoe UI" pitchFamily="34" charset="0"/>
        </a:defRPr>
      </a:lvl1pPr>
      <a:lvl2pPr marL="559558" indent="-279779" algn="l" defTabSz="932559" rtl="0" eaLnBrk="1" latinLnBrk="0" hangingPunct="1">
        <a:lnSpc>
          <a:spcPct val="100000"/>
        </a:lnSpc>
        <a:spcBef>
          <a:spcPts val="612"/>
        </a:spcBef>
        <a:buClr>
          <a:schemeClr val="accent1"/>
        </a:buClr>
        <a:buSzPct val="100000"/>
        <a:buFontTx/>
        <a:buBlip>
          <a:blip r:embed="rId18"/>
        </a:buBlip>
        <a:defRPr sz="2040" kern="1200">
          <a:solidFill>
            <a:schemeClr val="tx1"/>
          </a:solidFill>
          <a:latin typeface="Segoe UI" pitchFamily="34" charset="0"/>
          <a:ea typeface="Segoe UI" pitchFamily="34" charset="0"/>
          <a:cs typeface="Segoe UI" pitchFamily="34" charset="0"/>
        </a:defRPr>
      </a:lvl2pPr>
      <a:lvl3pPr marL="839337" indent="-279779" algn="l" defTabSz="932559" rtl="0" eaLnBrk="1" latinLnBrk="0" hangingPunct="1">
        <a:lnSpc>
          <a:spcPct val="100000"/>
        </a:lnSpc>
        <a:spcBef>
          <a:spcPts val="612"/>
        </a:spcBef>
        <a:buClr>
          <a:schemeClr val="accent1"/>
        </a:buClr>
        <a:buSzPct val="100000"/>
        <a:buFontTx/>
        <a:buBlip>
          <a:blip r:embed="rId18"/>
        </a:buBlip>
        <a:defRPr sz="1836" kern="1200">
          <a:solidFill>
            <a:schemeClr val="tx1"/>
          </a:solidFill>
          <a:latin typeface="Segoe UI" pitchFamily="34" charset="0"/>
          <a:ea typeface="Segoe UI" pitchFamily="34" charset="0"/>
          <a:cs typeface="Segoe UI" pitchFamily="34" charset="0"/>
        </a:defRPr>
      </a:lvl3pPr>
      <a:lvl4pPr marL="1119116" indent="-279779" algn="l" defTabSz="932559" rtl="0" eaLnBrk="1" latinLnBrk="0" hangingPunct="1">
        <a:lnSpc>
          <a:spcPct val="100000"/>
        </a:lnSpc>
        <a:spcBef>
          <a:spcPts val="612"/>
        </a:spcBef>
        <a:buClr>
          <a:schemeClr val="accent1"/>
        </a:buClr>
        <a:buSzPct val="100000"/>
        <a:buFontTx/>
        <a:buBlip>
          <a:blip r:embed="rId18"/>
        </a:buBlip>
        <a:defRPr sz="1632" kern="1200">
          <a:solidFill>
            <a:schemeClr val="tx1"/>
          </a:solidFill>
          <a:latin typeface="Segoe UI" pitchFamily="34" charset="0"/>
          <a:ea typeface="Segoe UI" pitchFamily="34" charset="0"/>
          <a:cs typeface="Segoe UI" pitchFamily="34" charset="0"/>
        </a:defRPr>
      </a:lvl4pPr>
      <a:lvl5pPr marL="1398895" indent="-279779" algn="l" defTabSz="932559" rtl="0" eaLnBrk="1" latinLnBrk="0" hangingPunct="1">
        <a:lnSpc>
          <a:spcPct val="100000"/>
        </a:lnSpc>
        <a:spcBef>
          <a:spcPts val="612"/>
        </a:spcBef>
        <a:buClr>
          <a:schemeClr val="accent1"/>
        </a:buClr>
        <a:buSzPct val="100000"/>
        <a:buFontTx/>
        <a:buBlip>
          <a:blip r:embed="rId18"/>
        </a:buBlip>
        <a:defRPr sz="1632" kern="1200">
          <a:solidFill>
            <a:schemeClr val="tx1"/>
          </a:solidFill>
          <a:latin typeface="Segoe UI" pitchFamily="34" charset="0"/>
          <a:ea typeface="Segoe UI" pitchFamily="34" charset="0"/>
          <a:cs typeface="Segoe UI" pitchFamily="34" charset="0"/>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363715"/>
            <a:ext cx="11375537" cy="565027"/>
          </a:xfrm>
          <a:prstGeom prst="rect">
            <a:avLst/>
          </a:prstGeom>
        </p:spPr>
        <p:txBody>
          <a:bodyPr vert="horz" wrap="square"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886332" y="1706668"/>
            <a:ext cx="11375535" cy="1726470"/>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6033616"/>
      </p:ext>
    </p:extLst>
  </p:cSld>
  <p:clrMap bg1="lt1" tx1="dk1" bg2="lt2" tx2="dk2" accent1="accent1" accent2="accent2" accent3="accent3" accent4="accent4" accent5="accent5" accent6="accent6" hlink="hlink" folHlink="folHlink"/>
  <p:sldLayoutIdLst>
    <p:sldLayoutId id="2147484497"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59" rtl="0" eaLnBrk="1" latinLnBrk="0" hangingPunct="1">
        <a:lnSpc>
          <a:spcPct val="90000"/>
        </a:lnSpc>
        <a:spcBef>
          <a:spcPct val="0"/>
        </a:spcBef>
        <a:buNone/>
        <a:defRPr lang="en-US" sz="4080" b="0" kern="1200" cap="none" spc="-102" baseline="0" dirty="0" smtClean="0">
          <a:ln w="3175">
            <a:noFill/>
          </a:ln>
          <a:solidFill>
            <a:schemeClr val="tx1"/>
          </a:solidFill>
          <a:effectLst/>
          <a:latin typeface="Segoe UI Light" pitchFamily="34" charset="0"/>
          <a:ea typeface="Verdana" pitchFamily="34" charset="0"/>
          <a:cs typeface="Verdana" pitchFamily="34" charset="0"/>
        </a:defRPr>
      </a:lvl1pPr>
    </p:titleStyle>
    <p:bodyStyle>
      <a:lvl1pPr marL="279779" indent="-279779" algn="l" defTabSz="932559" rtl="0" eaLnBrk="1" latinLnBrk="0" hangingPunct="1">
        <a:lnSpc>
          <a:spcPct val="100000"/>
        </a:lnSpc>
        <a:spcBef>
          <a:spcPts val="612"/>
        </a:spcBef>
        <a:buClr>
          <a:schemeClr val="accent1"/>
        </a:buClr>
        <a:buSzPct val="100000"/>
        <a:buFontTx/>
        <a:buBlip>
          <a:blip r:embed="rId20"/>
        </a:buBlip>
        <a:defRPr sz="2040" kern="1200">
          <a:solidFill>
            <a:schemeClr val="tx1"/>
          </a:solidFill>
          <a:latin typeface="Segoe UI" pitchFamily="34" charset="0"/>
          <a:ea typeface="Segoe UI" pitchFamily="34" charset="0"/>
          <a:cs typeface="Segoe UI" pitchFamily="34" charset="0"/>
        </a:defRPr>
      </a:lvl1pPr>
      <a:lvl2pPr marL="559558" indent="-279779" algn="l" defTabSz="932559" rtl="0" eaLnBrk="1" latinLnBrk="0" hangingPunct="1">
        <a:lnSpc>
          <a:spcPct val="100000"/>
        </a:lnSpc>
        <a:spcBef>
          <a:spcPts val="612"/>
        </a:spcBef>
        <a:buClr>
          <a:schemeClr val="accent1"/>
        </a:buClr>
        <a:buSzPct val="100000"/>
        <a:buFontTx/>
        <a:buBlip>
          <a:blip r:embed="rId20"/>
        </a:buBlip>
        <a:defRPr sz="2040" kern="1200">
          <a:solidFill>
            <a:schemeClr val="tx1"/>
          </a:solidFill>
          <a:latin typeface="Segoe UI" pitchFamily="34" charset="0"/>
          <a:ea typeface="Segoe UI" pitchFamily="34" charset="0"/>
          <a:cs typeface="Segoe UI" pitchFamily="34" charset="0"/>
        </a:defRPr>
      </a:lvl2pPr>
      <a:lvl3pPr marL="839337" indent="-279779" algn="l" defTabSz="932559" rtl="0" eaLnBrk="1" latinLnBrk="0" hangingPunct="1">
        <a:lnSpc>
          <a:spcPct val="100000"/>
        </a:lnSpc>
        <a:spcBef>
          <a:spcPts val="612"/>
        </a:spcBef>
        <a:buClr>
          <a:schemeClr val="accent1"/>
        </a:buClr>
        <a:buSzPct val="100000"/>
        <a:buFontTx/>
        <a:buBlip>
          <a:blip r:embed="rId20"/>
        </a:buBlip>
        <a:defRPr sz="1836" kern="1200">
          <a:solidFill>
            <a:schemeClr val="tx1"/>
          </a:solidFill>
          <a:latin typeface="Segoe UI" pitchFamily="34" charset="0"/>
          <a:ea typeface="Segoe UI" pitchFamily="34" charset="0"/>
          <a:cs typeface="Segoe UI" pitchFamily="34" charset="0"/>
        </a:defRPr>
      </a:lvl3pPr>
      <a:lvl4pPr marL="1119116" indent="-279779" algn="l" defTabSz="932559" rtl="0" eaLnBrk="1" latinLnBrk="0" hangingPunct="1">
        <a:lnSpc>
          <a:spcPct val="100000"/>
        </a:lnSpc>
        <a:spcBef>
          <a:spcPts val="612"/>
        </a:spcBef>
        <a:buClr>
          <a:schemeClr val="accent1"/>
        </a:buClr>
        <a:buSzPct val="100000"/>
        <a:buFontTx/>
        <a:buBlip>
          <a:blip r:embed="rId20"/>
        </a:buBlip>
        <a:defRPr sz="1632" kern="1200">
          <a:solidFill>
            <a:schemeClr val="tx1"/>
          </a:solidFill>
          <a:latin typeface="Segoe UI" pitchFamily="34" charset="0"/>
          <a:ea typeface="Segoe UI" pitchFamily="34" charset="0"/>
          <a:cs typeface="Segoe UI" pitchFamily="34" charset="0"/>
        </a:defRPr>
      </a:lvl4pPr>
      <a:lvl5pPr marL="1398895" indent="-279779" algn="l" defTabSz="932559" rtl="0" eaLnBrk="1" latinLnBrk="0" hangingPunct="1">
        <a:lnSpc>
          <a:spcPct val="100000"/>
        </a:lnSpc>
        <a:spcBef>
          <a:spcPts val="612"/>
        </a:spcBef>
        <a:buClr>
          <a:schemeClr val="accent1"/>
        </a:buClr>
        <a:buSzPct val="100000"/>
        <a:buFontTx/>
        <a:buBlip>
          <a:blip r:embed="rId20"/>
        </a:buBlip>
        <a:defRPr sz="1632" kern="1200">
          <a:solidFill>
            <a:schemeClr val="tx1"/>
          </a:solidFill>
          <a:latin typeface="Segoe UI" pitchFamily="34" charset="0"/>
          <a:ea typeface="Segoe UI" pitchFamily="34" charset="0"/>
          <a:cs typeface="Segoe UI" pitchFamily="34" charset="0"/>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danielpalme/IocPerformance"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hyperlink" Target="http://www.palmmedia.de/Blog/2011/8/30/ioc-container-benchmark-performance-compariso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54.wmf"/><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Dependency Injection</a:t>
            </a:r>
          </a:p>
        </p:txBody>
      </p:sp>
      <p:sp>
        <p:nvSpPr>
          <p:cNvPr id="3" name="Text Placeholder 2"/>
          <p:cNvSpPr>
            <a:spLocks noGrp="1"/>
          </p:cNvSpPr>
          <p:nvPr>
            <p:ph type="body" sz="quarter" idx="12"/>
          </p:nvPr>
        </p:nvSpPr>
        <p:spPr/>
        <p:txBody>
          <a:bodyPr/>
          <a:lstStyle/>
          <a:p>
            <a:r>
              <a:rPr lang="en-US" dirty="0"/>
              <a:t>Crystal Tenn</a:t>
            </a:r>
          </a:p>
          <a:p>
            <a:r>
              <a:rPr lang="en-US" dirty="0"/>
              <a:t>Crystal.Tenn@microsoft.com</a:t>
            </a:r>
          </a:p>
        </p:txBody>
      </p:sp>
    </p:spTree>
    <p:extLst>
      <p:ext uri="{BB962C8B-B14F-4D97-AF65-F5344CB8AC3E}">
        <p14:creationId xmlns:p14="http://schemas.microsoft.com/office/powerpoint/2010/main" val="2666902894"/>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5400" dirty="0"/>
              <a:t>How to use DI?</a:t>
            </a:r>
            <a:endParaRPr lang="en-US" dirty="0"/>
          </a:p>
        </p:txBody>
      </p:sp>
    </p:spTree>
    <p:extLst>
      <p:ext uri="{BB962C8B-B14F-4D97-AF65-F5344CB8AC3E}">
        <p14:creationId xmlns:p14="http://schemas.microsoft.com/office/powerpoint/2010/main" val="1169823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4673" y="310868"/>
            <a:ext cx="7927128" cy="1041084"/>
          </a:xfrm>
        </p:spPr>
        <p:txBody>
          <a:bodyPr>
            <a:normAutofit/>
          </a:bodyPr>
          <a:lstStyle/>
          <a:p>
            <a:pPr>
              <a:defRPr/>
            </a:pPr>
            <a:r>
              <a:rPr lang="en-US" b="1" dirty="0"/>
              <a:t>What’s Wrong with this Component?</a:t>
            </a:r>
          </a:p>
        </p:txBody>
      </p:sp>
      <p:sp>
        <p:nvSpPr>
          <p:cNvPr id="4" name="Rounded Rectangle 3"/>
          <p:cNvSpPr/>
          <p:nvPr/>
        </p:nvSpPr>
        <p:spPr>
          <a:xfrm>
            <a:off x="2098959" y="1226207"/>
            <a:ext cx="7676491" cy="4191275"/>
          </a:xfrm>
          <a:prstGeom prst="round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99496" fontAlgn="base">
              <a:spcBef>
                <a:spcPct val="0"/>
              </a:spcBef>
              <a:spcAft>
                <a:spcPct val="0"/>
              </a:spcAft>
            </a:pPr>
            <a:r>
              <a:rPr lang="en-US" sz="1836" dirty="0">
                <a:solidFill>
                  <a:srgbClr val="000000"/>
                </a:solidFill>
                <a:latin typeface="Segoe"/>
              </a:rPr>
              <a:t>public class StoreManagerController : Controller</a:t>
            </a:r>
          </a:p>
          <a:p>
            <a:pPr defTabSz="699496" fontAlgn="base">
              <a:spcBef>
                <a:spcPct val="0"/>
              </a:spcBef>
              <a:spcAft>
                <a:spcPct val="0"/>
              </a:spcAft>
            </a:pPr>
            <a:r>
              <a:rPr lang="en-US" sz="1836" dirty="0">
                <a:solidFill>
                  <a:srgbClr val="000000"/>
                </a:solidFill>
                <a:latin typeface="Segoe"/>
              </a:rPr>
              <a:t>{         </a:t>
            </a:r>
          </a:p>
          <a:p>
            <a:pPr defTabSz="699496" fontAlgn="base">
              <a:spcBef>
                <a:spcPct val="0"/>
              </a:spcBef>
              <a:spcAft>
                <a:spcPct val="0"/>
              </a:spcAft>
            </a:pPr>
            <a:r>
              <a:rPr lang="en-US" sz="1836" dirty="0">
                <a:solidFill>
                  <a:srgbClr val="000000"/>
                </a:solidFill>
                <a:latin typeface="Segoe"/>
              </a:rPr>
              <a:t>	private AlbumService _albumService;         </a:t>
            </a:r>
          </a:p>
          <a:p>
            <a:pPr defTabSz="699496" fontAlgn="base">
              <a:spcBef>
                <a:spcPct val="0"/>
              </a:spcBef>
              <a:spcAft>
                <a:spcPct val="0"/>
              </a:spcAft>
            </a:pPr>
            <a:r>
              <a:rPr lang="en-US" sz="1836" dirty="0">
                <a:solidFill>
                  <a:srgbClr val="000000"/>
                </a:solidFill>
                <a:latin typeface="Segoe"/>
              </a:rPr>
              <a:t>	private ArtistService _artistService;         </a:t>
            </a:r>
          </a:p>
          <a:p>
            <a:pPr defTabSz="699496" fontAlgn="base">
              <a:spcBef>
                <a:spcPct val="0"/>
              </a:spcBef>
              <a:spcAft>
                <a:spcPct val="0"/>
              </a:spcAft>
            </a:pPr>
            <a:r>
              <a:rPr lang="en-US" sz="1836" dirty="0">
                <a:solidFill>
                  <a:srgbClr val="000000"/>
                </a:solidFill>
                <a:latin typeface="Segoe"/>
              </a:rPr>
              <a:t>	private GenreService _genreService;         </a:t>
            </a:r>
          </a:p>
          <a:p>
            <a:pPr defTabSz="699496" fontAlgn="base">
              <a:spcBef>
                <a:spcPct val="0"/>
              </a:spcBef>
              <a:spcAft>
                <a:spcPct val="0"/>
              </a:spcAft>
            </a:pPr>
            <a:endParaRPr lang="en-US" sz="1836" dirty="0">
              <a:solidFill>
                <a:srgbClr val="000000"/>
              </a:solidFill>
              <a:latin typeface="Segoe"/>
            </a:endParaRPr>
          </a:p>
          <a:p>
            <a:pPr defTabSz="699496" fontAlgn="base">
              <a:spcBef>
                <a:spcPct val="0"/>
              </a:spcBef>
              <a:spcAft>
                <a:spcPct val="0"/>
              </a:spcAft>
            </a:pPr>
            <a:r>
              <a:rPr lang="en-US" sz="1836" dirty="0">
                <a:solidFill>
                  <a:srgbClr val="000000"/>
                </a:solidFill>
                <a:latin typeface="Segoe"/>
              </a:rPr>
              <a:t>	public StoreManagerController()         </a:t>
            </a:r>
          </a:p>
          <a:p>
            <a:pPr defTabSz="699496" fontAlgn="base">
              <a:spcBef>
                <a:spcPct val="0"/>
              </a:spcBef>
              <a:spcAft>
                <a:spcPct val="0"/>
              </a:spcAft>
            </a:pPr>
            <a:r>
              <a:rPr lang="en-US" sz="1836" dirty="0">
                <a:solidFill>
                  <a:srgbClr val="000000"/>
                </a:solidFill>
                <a:latin typeface="Segoe"/>
              </a:rPr>
              <a:t>	{             </a:t>
            </a:r>
          </a:p>
          <a:p>
            <a:pPr defTabSz="699496" fontAlgn="base">
              <a:spcBef>
                <a:spcPct val="0"/>
              </a:spcBef>
              <a:spcAft>
                <a:spcPct val="0"/>
              </a:spcAft>
            </a:pPr>
            <a:r>
              <a:rPr lang="en-US" sz="1836" dirty="0">
                <a:solidFill>
                  <a:srgbClr val="000000"/>
                </a:solidFill>
                <a:latin typeface="Segoe"/>
              </a:rPr>
              <a:t>		_albumService = new AlbumService();</a:t>
            </a:r>
          </a:p>
          <a:p>
            <a:pPr defTabSz="699496" fontAlgn="base">
              <a:spcBef>
                <a:spcPct val="0"/>
              </a:spcBef>
              <a:spcAft>
                <a:spcPct val="0"/>
              </a:spcAft>
            </a:pPr>
            <a:r>
              <a:rPr lang="en-US" sz="1836" dirty="0">
                <a:solidFill>
                  <a:srgbClr val="000000"/>
                </a:solidFill>
                <a:latin typeface="Segoe"/>
              </a:rPr>
              <a:t>	           _genreService = new GenreService();</a:t>
            </a:r>
          </a:p>
          <a:p>
            <a:pPr defTabSz="699496" fontAlgn="base">
              <a:spcBef>
                <a:spcPct val="0"/>
              </a:spcBef>
              <a:spcAft>
                <a:spcPct val="0"/>
              </a:spcAft>
            </a:pPr>
            <a:r>
              <a:rPr lang="en-US" sz="1836" dirty="0">
                <a:solidFill>
                  <a:srgbClr val="000000"/>
                </a:solidFill>
                <a:latin typeface="Segoe"/>
              </a:rPr>
              <a:t>           	_artistService = new ArtistService();         </a:t>
            </a:r>
          </a:p>
          <a:p>
            <a:pPr defTabSz="699496" fontAlgn="base">
              <a:spcBef>
                <a:spcPct val="0"/>
              </a:spcBef>
              <a:spcAft>
                <a:spcPct val="0"/>
              </a:spcAft>
            </a:pPr>
            <a:r>
              <a:rPr lang="en-US" sz="1836" dirty="0">
                <a:solidFill>
                  <a:srgbClr val="000000"/>
                </a:solidFill>
                <a:latin typeface="Segoe"/>
              </a:rPr>
              <a:t>	}</a:t>
            </a:r>
          </a:p>
        </p:txBody>
      </p:sp>
      <p:sp>
        <p:nvSpPr>
          <p:cNvPr id="6" name="Rounded Rectangular Callout 5"/>
          <p:cNvSpPr/>
          <p:nvPr/>
        </p:nvSpPr>
        <p:spPr>
          <a:xfrm>
            <a:off x="7627740" y="1020612"/>
            <a:ext cx="3112185" cy="509276"/>
          </a:xfrm>
          <a:prstGeom prst="wedgeRoundRectCallout">
            <a:avLst>
              <a:gd name="adj1" fmla="val -62533"/>
              <a:gd name="adj2" fmla="val 208654"/>
              <a:gd name="adj3" fmla="val 16667"/>
            </a:avLst>
          </a:prstGeom>
          <a:gradFill flip="none" rotWithShape="1">
            <a:gsLst>
              <a:gs pos="0">
                <a:schemeClr val="tx2">
                  <a:lumMod val="60000"/>
                  <a:lumOff val="40000"/>
                </a:schemeClr>
              </a:gs>
              <a:gs pos="63000">
                <a:schemeClr val="accent1">
                  <a:lumMod val="75000"/>
                </a:schemeClr>
              </a:gs>
              <a:gs pos="100000">
                <a:srgbClr val="1008AA"/>
              </a:gs>
            </a:gsLst>
            <a:lin ang="16200000" scaled="1"/>
            <a:tileRect/>
          </a:gradFill>
          <a:ln>
            <a:noFill/>
          </a:ln>
          <a:effectLst>
            <a:outerShdw blurRad="50800" dist="50800" dir="5400000" algn="ctr" rotWithShape="0">
              <a:srgbClr val="000000">
                <a:alpha val="96000"/>
              </a:srgbClr>
            </a:outerShdw>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r>
              <a:rPr lang="en-US" sz="1836" dirty="0">
                <a:solidFill>
                  <a:srgbClr val="FFFFFF"/>
                </a:solidFill>
                <a:latin typeface="Segoe"/>
              </a:rPr>
              <a:t>Contains 3 dependencies</a:t>
            </a:r>
          </a:p>
        </p:txBody>
      </p:sp>
      <p:sp>
        <p:nvSpPr>
          <p:cNvPr id="8" name="Rounded Rectangular Callout 7"/>
          <p:cNvSpPr/>
          <p:nvPr/>
        </p:nvSpPr>
        <p:spPr>
          <a:xfrm>
            <a:off x="8662641" y="3716758"/>
            <a:ext cx="2201131" cy="1248241"/>
          </a:xfrm>
          <a:prstGeom prst="wedgeRoundRectCallout">
            <a:avLst>
              <a:gd name="adj1" fmla="val -89340"/>
              <a:gd name="adj2" fmla="val -13907"/>
              <a:gd name="adj3" fmla="val 16667"/>
            </a:avLst>
          </a:prstGeom>
          <a:gradFill flip="none" rotWithShape="1">
            <a:gsLst>
              <a:gs pos="0">
                <a:schemeClr val="tx2">
                  <a:lumMod val="60000"/>
                  <a:lumOff val="40000"/>
                </a:schemeClr>
              </a:gs>
              <a:gs pos="63000">
                <a:schemeClr val="accent1">
                  <a:lumMod val="75000"/>
                </a:schemeClr>
              </a:gs>
              <a:gs pos="100000">
                <a:srgbClr val="1008AA"/>
              </a:gs>
            </a:gsLst>
            <a:lin ang="16200000" scaled="1"/>
            <a:tileRect/>
          </a:gradFill>
          <a:ln>
            <a:noFill/>
          </a:ln>
          <a:effectLst>
            <a:outerShdw blurRad="50800" dist="50800" dir="5400000" algn="ctr" rotWithShape="0">
              <a:srgbClr val="000000">
                <a:alpha val="96000"/>
              </a:srgbClr>
            </a:outerShdw>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r>
              <a:rPr lang="en-US" sz="1836" dirty="0">
                <a:solidFill>
                  <a:srgbClr val="FFFFFF"/>
                </a:solidFill>
                <a:latin typeface="Segoe"/>
              </a:rPr>
              <a:t>Component communicates with concrete classes</a:t>
            </a:r>
          </a:p>
        </p:txBody>
      </p:sp>
      <p:sp>
        <p:nvSpPr>
          <p:cNvPr id="9" name="Rounded Rectangular Callout 8"/>
          <p:cNvSpPr/>
          <p:nvPr/>
        </p:nvSpPr>
        <p:spPr>
          <a:xfrm>
            <a:off x="7034266" y="5637971"/>
            <a:ext cx="2867970" cy="666720"/>
          </a:xfrm>
          <a:prstGeom prst="wedgeRoundRectCallout">
            <a:avLst>
              <a:gd name="adj1" fmla="val -65110"/>
              <a:gd name="adj2" fmla="val -171917"/>
              <a:gd name="adj3" fmla="val 16667"/>
            </a:avLst>
          </a:prstGeom>
          <a:gradFill flip="none" rotWithShape="1">
            <a:gsLst>
              <a:gs pos="0">
                <a:schemeClr val="tx2">
                  <a:lumMod val="60000"/>
                  <a:lumOff val="40000"/>
                </a:schemeClr>
              </a:gs>
              <a:gs pos="63000">
                <a:schemeClr val="accent1">
                  <a:lumMod val="75000"/>
                </a:schemeClr>
              </a:gs>
              <a:gs pos="100000">
                <a:srgbClr val="1008AA"/>
              </a:gs>
            </a:gsLst>
            <a:lin ang="16200000" scaled="1"/>
            <a:tileRect/>
          </a:gradFill>
          <a:ln>
            <a:noFill/>
          </a:ln>
          <a:effectLst>
            <a:outerShdw blurRad="50800" dist="50800" dir="5400000" algn="ctr" rotWithShape="0">
              <a:srgbClr val="000000">
                <a:alpha val="96000"/>
              </a:srgbClr>
            </a:outerShdw>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r>
              <a:rPr lang="en-US" sz="1836" dirty="0">
                <a:solidFill>
                  <a:srgbClr val="FFFFFF"/>
                </a:solidFill>
                <a:latin typeface="Segoe"/>
              </a:rPr>
              <a:t>Relationship said to be “Tightly Coupled”</a:t>
            </a:r>
          </a:p>
        </p:txBody>
      </p:sp>
      <p:sp>
        <p:nvSpPr>
          <p:cNvPr id="10" name="Rounded Rectangular Callout 9"/>
          <p:cNvSpPr/>
          <p:nvPr/>
        </p:nvSpPr>
        <p:spPr>
          <a:xfrm>
            <a:off x="7860891" y="2417098"/>
            <a:ext cx="2879034" cy="794833"/>
          </a:xfrm>
          <a:prstGeom prst="wedgeRoundRectCallout">
            <a:avLst>
              <a:gd name="adj1" fmla="val -55945"/>
              <a:gd name="adj2" fmla="val 132278"/>
              <a:gd name="adj3" fmla="val 16667"/>
            </a:avLst>
          </a:prstGeom>
          <a:gradFill flip="none" rotWithShape="1">
            <a:gsLst>
              <a:gs pos="0">
                <a:schemeClr val="tx2">
                  <a:lumMod val="60000"/>
                  <a:lumOff val="40000"/>
                </a:schemeClr>
              </a:gs>
              <a:gs pos="63000">
                <a:schemeClr val="accent1">
                  <a:lumMod val="75000"/>
                </a:schemeClr>
              </a:gs>
              <a:gs pos="100000">
                <a:srgbClr val="1008AA"/>
              </a:gs>
            </a:gsLst>
            <a:lin ang="16200000" scaled="1"/>
            <a:tileRect/>
          </a:gradFill>
          <a:ln>
            <a:noFill/>
          </a:ln>
          <a:effectLst>
            <a:outerShdw blurRad="50800" dist="50800" dir="5400000" algn="ctr" rotWithShape="0">
              <a:srgbClr val="000000">
                <a:alpha val="96000"/>
              </a:srgbClr>
            </a:outerShdw>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r>
              <a:rPr lang="en-US" sz="1836" dirty="0">
                <a:solidFill>
                  <a:srgbClr val="FFFFFF"/>
                </a:solidFill>
                <a:latin typeface="Segoe"/>
              </a:rPr>
              <a:t>Has direct control over creating dependencies</a:t>
            </a:r>
          </a:p>
        </p:txBody>
      </p:sp>
    </p:spTree>
    <p:extLst>
      <p:ext uri="{BB962C8B-B14F-4D97-AF65-F5344CB8AC3E}">
        <p14:creationId xmlns:p14="http://schemas.microsoft.com/office/powerpoint/2010/main" val="1570139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4673" y="310868"/>
            <a:ext cx="8390750" cy="1041084"/>
          </a:xfrm>
        </p:spPr>
        <p:txBody>
          <a:bodyPr>
            <a:normAutofit fontScale="90000"/>
          </a:bodyPr>
          <a:lstStyle/>
          <a:p>
            <a:pPr>
              <a:defRPr/>
            </a:pPr>
            <a:r>
              <a:rPr lang="en-US" b="1" dirty="0"/>
              <a:t>Reduce coupling by removing dependencies</a:t>
            </a:r>
          </a:p>
        </p:txBody>
      </p:sp>
      <p:sp>
        <p:nvSpPr>
          <p:cNvPr id="4" name="Rounded Rectangle 3"/>
          <p:cNvSpPr/>
          <p:nvPr/>
        </p:nvSpPr>
        <p:spPr>
          <a:xfrm>
            <a:off x="2173996" y="1790169"/>
            <a:ext cx="8363148" cy="3564551"/>
          </a:xfrm>
          <a:prstGeom prst="round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99496" fontAlgn="base">
              <a:spcBef>
                <a:spcPct val="0"/>
              </a:spcBef>
              <a:spcAft>
                <a:spcPct val="0"/>
              </a:spcAft>
            </a:pPr>
            <a:r>
              <a:rPr lang="en-US" sz="1836" dirty="0">
                <a:solidFill>
                  <a:srgbClr val="000000"/>
                </a:solidFill>
                <a:latin typeface="Segoe"/>
              </a:rPr>
              <a:t>public class StoreManagerController : Controller</a:t>
            </a:r>
          </a:p>
          <a:p>
            <a:pPr defTabSz="699496" fontAlgn="base">
              <a:spcBef>
                <a:spcPct val="0"/>
              </a:spcBef>
              <a:spcAft>
                <a:spcPct val="0"/>
              </a:spcAft>
            </a:pPr>
            <a:r>
              <a:rPr lang="en-US" sz="1836" dirty="0">
                <a:solidFill>
                  <a:srgbClr val="000000"/>
                </a:solidFill>
                <a:latin typeface="Segoe"/>
              </a:rPr>
              <a:t>{         </a:t>
            </a:r>
          </a:p>
          <a:p>
            <a:pPr defTabSz="699496" fontAlgn="base">
              <a:spcBef>
                <a:spcPct val="0"/>
              </a:spcBef>
              <a:spcAft>
                <a:spcPct val="0"/>
              </a:spcAft>
            </a:pPr>
            <a:r>
              <a:rPr lang="en-US" sz="1836" dirty="0">
                <a:solidFill>
                  <a:srgbClr val="000000"/>
                </a:solidFill>
                <a:latin typeface="Segoe"/>
              </a:rPr>
              <a:t>	public </a:t>
            </a:r>
            <a:r>
              <a:rPr lang="en-US" sz="1836" dirty="0" err="1">
                <a:solidFill>
                  <a:srgbClr val="000000"/>
                </a:solidFill>
                <a:latin typeface="Segoe"/>
              </a:rPr>
              <a:t>StoreManagerController</a:t>
            </a:r>
            <a:r>
              <a:rPr lang="en-US" sz="1836" dirty="0">
                <a:solidFill>
                  <a:srgbClr val="000000"/>
                </a:solidFill>
                <a:latin typeface="Segoe"/>
              </a:rPr>
              <a:t>()         </a:t>
            </a:r>
          </a:p>
          <a:p>
            <a:pPr defTabSz="699496" fontAlgn="base">
              <a:spcBef>
                <a:spcPct val="0"/>
              </a:spcBef>
              <a:spcAft>
                <a:spcPct val="0"/>
              </a:spcAft>
            </a:pPr>
            <a:r>
              <a:rPr lang="en-US" sz="1836" dirty="0">
                <a:solidFill>
                  <a:srgbClr val="000000"/>
                </a:solidFill>
                <a:latin typeface="Segoe"/>
              </a:rPr>
              <a:t>	{             </a:t>
            </a:r>
          </a:p>
          <a:p>
            <a:pPr defTabSz="699496" fontAlgn="base">
              <a:spcBef>
                <a:spcPct val="0"/>
              </a:spcBef>
              <a:spcAft>
                <a:spcPct val="0"/>
              </a:spcAft>
            </a:pPr>
            <a:r>
              <a:rPr lang="en-US" sz="1836" dirty="0">
                <a:solidFill>
                  <a:srgbClr val="000000"/>
                </a:solidFill>
                <a:latin typeface="Segoe"/>
              </a:rPr>
              <a:t>		</a:t>
            </a:r>
            <a:r>
              <a:rPr lang="en-US" sz="1836" dirty="0" err="1">
                <a:solidFill>
                  <a:srgbClr val="000000"/>
                </a:solidFill>
                <a:latin typeface="Segoe"/>
              </a:rPr>
              <a:t>AlbumService</a:t>
            </a:r>
            <a:r>
              <a:rPr lang="en-US" sz="1836" dirty="0">
                <a:solidFill>
                  <a:srgbClr val="000000"/>
                </a:solidFill>
                <a:latin typeface="Segoe"/>
              </a:rPr>
              <a:t> _</a:t>
            </a:r>
            <a:r>
              <a:rPr lang="en-US" sz="1836" dirty="0" err="1">
                <a:solidFill>
                  <a:srgbClr val="000000"/>
                </a:solidFill>
                <a:latin typeface="Segoe"/>
              </a:rPr>
              <a:t>albumService</a:t>
            </a:r>
            <a:r>
              <a:rPr lang="en-US" sz="1836" dirty="0">
                <a:solidFill>
                  <a:srgbClr val="000000"/>
                </a:solidFill>
                <a:latin typeface="Segoe"/>
              </a:rPr>
              <a:t> = ???????</a:t>
            </a:r>
          </a:p>
          <a:p>
            <a:pPr defTabSz="699496" fontAlgn="base">
              <a:spcBef>
                <a:spcPct val="0"/>
              </a:spcBef>
              <a:spcAft>
                <a:spcPct val="0"/>
              </a:spcAft>
            </a:pPr>
            <a:r>
              <a:rPr lang="en-US" sz="1836" dirty="0">
                <a:solidFill>
                  <a:srgbClr val="000000"/>
                </a:solidFill>
                <a:latin typeface="Segoe"/>
              </a:rPr>
              <a:t>	           </a:t>
            </a:r>
            <a:r>
              <a:rPr lang="en-US" sz="1836" dirty="0" err="1">
                <a:solidFill>
                  <a:srgbClr val="000000"/>
                </a:solidFill>
                <a:latin typeface="Segoe"/>
              </a:rPr>
              <a:t>GenreService</a:t>
            </a:r>
            <a:r>
              <a:rPr lang="en-US" sz="1836" dirty="0">
                <a:solidFill>
                  <a:srgbClr val="000000"/>
                </a:solidFill>
                <a:latin typeface="Segoe"/>
              </a:rPr>
              <a:t> _</a:t>
            </a:r>
            <a:r>
              <a:rPr lang="en-US" sz="1836" dirty="0" err="1">
                <a:solidFill>
                  <a:srgbClr val="000000"/>
                </a:solidFill>
                <a:latin typeface="Segoe"/>
              </a:rPr>
              <a:t>genreService</a:t>
            </a:r>
            <a:r>
              <a:rPr lang="en-US" sz="1836" dirty="0">
                <a:solidFill>
                  <a:srgbClr val="000000"/>
                </a:solidFill>
                <a:latin typeface="Segoe"/>
              </a:rPr>
              <a:t> = ???????</a:t>
            </a:r>
          </a:p>
          <a:p>
            <a:pPr defTabSz="699496" fontAlgn="base">
              <a:spcBef>
                <a:spcPct val="0"/>
              </a:spcBef>
              <a:spcAft>
                <a:spcPct val="0"/>
              </a:spcAft>
            </a:pPr>
            <a:r>
              <a:rPr lang="en-US" sz="1836" dirty="0">
                <a:solidFill>
                  <a:srgbClr val="000000"/>
                </a:solidFill>
                <a:latin typeface="Segoe"/>
              </a:rPr>
              <a:t>           	</a:t>
            </a:r>
            <a:r>
              <a:rPr lang="en-US" sz="1836" dirty="0" err="1">
                <a:solidFill>
                  <a:srgbClr val="000000"/>
                </a:solidFill>
                <a:latin typeface="Segoe"/>
              </a:rPr>
              <a:t>ArtistService</a:t>
            </a:r>
            <a:r>
              <a:rPr lang="en-US" sz="1836" dirty="0">
                <a:solidFill>
                  <a:srgbClr val="000000"/>
                </a:solidFill>
                <a:latin typeface="Segoe"/>
              </a:rPr>
              <a:t> _</a:t>
            </a:r>
            <a:r>
              <a:rPr lang="en-US" sz="1836" dirty="0" err="1">
                <a:solidFill>
                  <a:srgbClr val="000000"/>
                </a:solidFill>
                <a:latin typeface="Segoe"/>
              </a:rPr>
              <a:t>artistService</a:t>
            </a:r>
            <a:r>
              <a:rPr lang="en-US" sz="1836" dirty="0">
                <a:solidFill>
                  <a:srgbClr val="000000"/>
                </a:solidFill>
                <a:latin typeface="Segoe"/>
              </a:rPr>
              <a:t> = ???????</a:t>
            </a:r>
          </a:p>
          <a:p>
            <a:pPr defTabSz="699496" fontAlgn="base">
              <a:spcBef>
                <a:spcPct val="0"/>
              </a:spcBef>
              <a:spcAft>
                <a:spcPct val="0"/>
              </a:spcAft>
            </a:pPr>
            <a:r>
              <a:rPr lang="en-US" sz="1836" dirty="0">
                <a:solidFill>
                  <a:srgbClr val="000000"/>
                </a:solidFill>
                <a:latin typeface="Segoe"/>
              </a:rPr>
              <a:t>	}</a:t>
            </a:r>
          </a:p>
          <a:p>
            <a:pPr defTabSz="699496" fontAlgn="base">
              <a:spcBef>
                <a:spcPct val="0"/>
              </a:spcBef>
              <a:spcAft>
                <a:spcPct val="0"/>
              </a:spcAft>
            </a:pPr>
            <a:r>
              <a:rPr lang="en-US" sz="1836" dirty="0">
                <a:solidFill>
                  <a:srgbClr val="000000"/>
                </a:solidFill>
                <a:latin typeface="Segoe"/>
              </a:rPr>
              <a:t>}</a:t>
            </a:r>
          </a:p>
        </p:txBody>
      </p:sp>
      <p:sp>
        <p:nvSpPr>
          <p:cNvPr id="7" name="Rounded Rectangular Callout 6"/>
          <p:cNvSpPr/>
          <p:nvPr/>
        </p:nvSpPr>
        <p:spPr>
          <a:xfrm>
            <a:off x="8141697" y="2423858"/>
            <a:ext cx="2064223" cy="666720"/>
          </a:xfrm>
          <a:prstGeom prst="wedgeRoundRectCallout">
            <a:avLst>
              <a:gd name="adj1" fmla="val -51694"/>
              <a:gd name="adj2" fmla="val 142770"/>
              <a:gd name="adj3" fmla="val 16667"/>
            </a:avLst>
          </a:prstGeom>
          <a:gradFill flip="none" rotWithShape="1">
            <a:gsLst>
              <a:gs pos="0">
                <a:schemeClr val="tx2">
                  <a:lumMod val="60000"/>
                  <a:lumOff val="40000"/>
                </a:schemeClr>
              </a:gs>
              <a:gs pos="63000">
                <a:schemeClr val="accent1">
                  <a:lumMod val="75000"/>
                </a:schemeClr>
              </a:gs>
              <a:gs pos="100000">
                <a:srgbClr val="1008AA"/>
              </a:gs>
            </a:gsLst>
            <a:lin ang="16200000" scaled="1"/>
            <a:tileRect/>
          </a:gradFill>
          <a:ln>
            <a:noFill/>
          </a:ln>
          <a:effectLst>
            <a:outerShdw blurRad="50800" dist="50800" dir="5400000" algn="ctr" rotWithShape="0">
              <a:srgbClr val="000000">
                <a:alpha val="96000"/>
              </a:srgbClr>
            </a:outerShdw>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r>
              <a:rPr lang="en-US" sz="1836" dirty="0">
                <a:solidFill>
                  <a:srgbClr val="FFFFFF"/>
                </a:solidFill>
                <a:latin typeface="Segoe"/>
              </a:rPr>
              <a:t>How do these get filled in?</a:t>
            </a:r>
          </a:p>
        </p:txBody>
      </p:sp>
    </p:spTree>
    <p:extLst>
      <p:ext uri="{BB962C8B-B14F-4D97-AF65-F5344CB8AC3E}">
        <p14:creationId xmlns:p14="http://schemas.microsoft.com/office/powerpoint/2010/main" val="1884540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4673" y="310868"/>
            <a:ext cx="7927128" cy="707492"/>
          </a:xfrm>
        </p:spPr>
        <p:txBody>
          <a:bodyPr>
            <a:normAutofit/>
          </a:bodyPr>
          <a:lstStyle/>
          <a:p>
            <a:pPr>
              <a:defRPr/>
            </a:pPr>
            <a:r>
              <a:rPr lang="en-US" b="1" dirty="0"/>
              <a:t>Patterns for removing dependencies</a:t>
            </a:r>
          </a:p>
        </p:txBody>
      </p:sp>
      <p:sp>
        <p:nvSpPr>
          <p:cNvPr id="3" name="Content Placeholder 2"/>
          <p:cNvSpPr>
            <a:spLocks noGrp="1"/>
          </p:cNvSpPr>
          <p:nvPr>
            <p:ph idx="1"/>
          </p:nvPr>
        </p:nvSpPr>
        <p:spPr>
          <a:xfrm>
            <a:off x="1935935" y="1182268"/>
            <a:ext cx="8765973" cy="4663017"/>
          </a:xfrm>
        </p:spPr>
        <p:txBody>
          <a:bodyPr>
            <a:normAutofit/>
          </a:bodyPr>
          <a:lstStyle/>
          <a:p>
            <a:pPr lvl="1"/>
            <a:r>
              <a:rPr lang="en-US" sz="2856" dirty="0"/>
              <a:t>Three approaches:</a:t>
            </a:r>
          </a:p>
          <a:p>
            <a:pPr lvl="2"/>
            <a:r>
              <a:rPr lang="en-US" sz="2652" dirty="0"/>
              <a:t>Factory</a:t>
            </a:r>
          </a:p>
          <a:p>
            <a:pPr lvl="2"/>
            <a:r>
              <a:rPr lang="en-US" sz="2448" dirty="0"/>
              <a:t>Service Locator</a:t>
            </a:r>
          </a:p>
          <a:p>
            <a:pPr lvl="2"/>
            <a:r>
              <a:rPr lang="en-US" sz="2448" dirty="0"/>
              <a:t>Dependency Injection</a:t>
            </a:r>
          </a:p>
        </p:txBody>
      </p:sp>
      <p:sp>
        <p:nvSpPr>
          <p:cNvPr id="7" name="Rectangle 6"/>
          <p:cNvSpPr/>
          <p:nvPr/>
        </p:nvSpPr>
        <p:spPr bwMode="auto">
          <a:xfrm>
            <a:off x="2854357" y="4208089"/>
            <a:ext cx="2458565" cy="741720"/>
          </a:xfrm>
          <a:prstGeom prst="rect">
            <a:avLst/>
          </a:prstGeom>
          <a:gradFill>
            <a:gsLst>
              <a:gs pos="0">
                <a:schemeClr val="accent5">
                  <a:lumMod val="50000"/>
                </a:schemeClr>
              </a:gs>
              <a:gs pos="80000">
                <a:schemeClr val="accent5">
                  <a:lumMod val="75000"/>
                </a:schemeClr>
              </a:gs>
              <a:gs pos="100000">
                <a:schemeClr val="accent5">
                  <a:lumMod val="60000"/>
                  <a:lumOff val="40000"/>
                </a:schemeClr>
              </a:gs>
            </a:gsLst>
          </a:gradFill>
          <a:ln>
            <a:headEnd type="none" w="med" len="med"/>
            <a:tailEnd type="triangle" w="lg" len="lg"/>
          </a:ln>
        </p:spPr>
        <p:style>
          <a:lnRef idx="0">
            <a:schemeClr val="accent6"/>
          </a:lnRef>
          <a:fillRef idx="3">
            <a:schemeClr val="accent6"/>
          </a:fillRef>
          <a:effectRef idx="3">
            <a:schemeClr val="accent6"/>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r>
              <a:rPr lang="en-US" sz="2040" dirty="0">
                <a:solidFill>
                  <a:srgbClr val="FFFFFF"/>
                </a:solidFill>
                <a:latin typeface="Tahoma" pitchFamily="34" charset="0"/>
              </a:rPr>
              <a:t>Service Locator</a:t>
            </a:r>
          </a:p>
        </p:txBody>
      </p:sp>
      <p:sp>
        <p:nvSpPr>
          <p:cNvPr id="8" name="Rectangle 7"/>
          <p:cNvSpPr/>
          <p:nvPr/>
        </p:nvSpPr>
        <p:spPr bwMode="auto">
          <a:xfrm>
            <a:off x="2854356" y="5374479"/>
            <a:ext cx="2458566" cy="741720"/>
          </a:xfrm>
          <a:prstGeom prst="rect">
            <a:avLst/>
          </a:prstGeom>
          <a:gradFill>
            <a:gsLst>
              <a:gs pos="0">
                <a:schemeClr val="accent5">
                  <a:lumMod val="50000"/>
                </a:schemeClr>
              </a:gs>
              <a:gs pos="80000">
                <a:schemeClr val="accent5">
                  <a:lumMod val="75000"/>
                </a:schemeClr>
              </a:gs>
              <a:gs pos="100000">
                <a:schemeClr val="accent5">
                  <a:lumMod val="60000"/>
                  <a:lumOff val="40000"/>
                </a:schemeClr>
              </a:gs>
            </a:gsLst>
          </a:gradFill>
          <a:ln>
            <a:headEnd type="none" w="med" len="med"/>
            <a:tailEnd type="triangle" w="lg" len="lg"/>
          </a:ln>
        </p:spPr>
        <p:style>
          <a:lnRef idx="0">
            <a:schemeClr val="accent6"/>
          </a:lnRef>
          <a:fillRef idx="3">
            <a:schemeClr val="accent6"/>
          </a:fillRef>
          <a:effectRef idx="3">
            <a:schemeClr val="accent6"/>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r>
              <a:rPr lang="en-US" sz="2040" dirty="0">
                <a:solidFill>
                  <a:srgbClr val="FFFFFF"/>
                </a:solidFill>
                <a:latin typeface="Tahoma" pitchFamily="34" charset="0"/>
              </a:rPr>
              <a:t>Dependency </a:t>
            </a:r>
          </a:p>
          <a:p>
            <a:pPr algn="ctr" defTabSz="932597" fontAlgn="base">
              <a:spcBef>
                <a:spcPct val="0"/>
              </a:spcBef>
              <a:spcAft>
                <a:spcPct val="0"/>
              </a:spcAft>
            </a:pPr>
            <a:r>
              <a:rPr lang="en-US" sz="2040" dirty="0">
                <a:solidFill>
                  <a:srgbClr val="FFFFFF"/>
                </a:solidFill>
                <a:latin typeface="Tahoma" pitchFamily="34" charset="0"/>
              </a:rPr>
              <a:t>Injection</a:t>
            </a:r>
          </a:p>
        </p:txBody>
      </p:sp>
      <p:sp>
        <p:nvSpPr>
          <p:cNvPr id="9" name="Rounded Rectangular Callout 8"/>
          <p:cNvSpPr/>
          <p:nvPr/>
        </p:nvSpPr>
        <p:spPr bwMode="auto">
          <a:xfrm>
            <a:off x="6957486" y="3961327"/>
            <a:ext cx="3034754" cy="988482"/>
          </a:xfrm>
          <a:prstGeom prst="wedgeRoundRectCallout">
            <a:avLst>
              <a:gd name="adj1" fmla="val -105687"/>
              <a:gd name="adj2" fmla="val 13782"/>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3260" tIns="46630" rIns="93260" bIns="46630" numCol="1" rtlCol="0" anchor="ctr" anchorCtr="0" compatLnSpc="1">
            <a:prstTxWarp prst="textNoShape">
              <a:avLst/>
            </a:prstTxWarp>
          </a:bodyPr>
          <a:lstStyle/>
          <a:p>
            <a:pPr defTabSz="932559"/>
            <a:r>
              <a:rPr lang="en-US" sz="2040" dirty="0">
                <a:solidFill>
                  <a:srgbClr val="000000"/>
                </a:solidFill>
                <a:latin typeface="Segoe Print" pitchFamily="2" charset="0"/>
              </a:rPr>
              <a:t>Caller invokes and </a:t>
            </a:r>
          </a:p>
          <a:p>
            <a:pPr defTabSz="932559"/>
            <a:r>
              <a:rPr lang="en-US" sz="2040" dirty="0">
                <a:solidFill>
                  <a:srgbClr val="000000"/>
                </a:solidFill>
                <a:latin typeface="Segoe Print" pitchFamily="2" charset="0"/>
              </a:rPr>
              <a:t>requests dependency</a:t>
            </a:r>
          </a:p>
        </p:txBody>
      </p:sp>
      <p:sp>
        <p:nvSpPr>
          <p:cNvPr id="10" name="Rounded Rectangular Callout 9"/>
          <p:cNvSpPr/>
          <p:nvPr/>
        </p:nvSpPr>
        <p:spPr bwMode="auto">
          <a:xfrm>
            <a:off x="6886321" y="5238594"/>
            <a:ext cx="3105919" cy="1054429"/>
          </a:xfrm>
          <a:prstGeom prst="wedgeRoundRectCallout">
            <a:avLst>
              <a:gd name="adj1" fmla="val -100501"/>
              <a:gd name="adj2" fmla="val 566"/>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3260" tIns="46630" rIns="93260" bIns="46630" numCol="1" rtlCol="0" anchor="ctr" anchorCtr="0" compatLnSpc="1">
            <a:prstTxWarp prst="textNoShape">
              <a:avLst/>
            </a:prstTxWarp>
          </a:bodyPr>
          <a:lstStyle/>
          <a:p>
            <a:pPr defTabSz="932559"/>
            <a:r>
              <a:rPr lang="en-US" sz="2040" dirty="0">
                <a:solidFill>
                  <a:srgbClr val="000000"/>
                </a:solidFill>
                <a:latin typeface="Segoe Print" pitchFamily="2" charset="0"/>
              </a:rPr>
              <a:t>Container Injects </a:t>
            </a:r>
          </a:p>
          <a:p>
            <a:pPr defTabSz="932559"/>
            <a:r>
              <a:rPr lang="en-US" sz="2040" dirty="0">
                <a:solidFill>
                  <a:srgbClr val="000000"/>
                </a:solidFill>
                <a:latin typeface="Segoe Print" pitchFamily="2" charset="0"/>
              </a:rPr>
              <a:t>dependency into class</a:t>
            </a:r>
          </a:p>
        </p:txBody>
      </p:sp>
      <p:sp>
        <p:nvSpPr>
          <p:cNvPr id="11" name="Rectangle 10"/>
          <p:cNvSpPr/>
          <p:nvPr/>
        </p:nvSpPr>
        <p:spPr bwMode="auto">
          <a:xfrm>
            <a:off x="2854357" y="3063649"/>
            <a:ext cx="2458565" cy="741720"/>
          </a:xfrm>
          <a:prstGeom prst="rect">
            <a:avLst/>
          </a:prstGeom>
          <a:gradFill>
            <a:gsLst>
              <a:gs pos="0">
                <a:schemeClr val="accent5">
                  <a:lumMod val="50000"/>
                </a:schemeClr>
              </a:gs>
              <a:gs pos="80000">
                <a:schemeClr val="accent5">
                  <a:lumMod val="75000"/>
                </a:schemeClr>
              </a:gs>
              <a:gs pos="100000">
                <a:schemeClr val="accent5">
                  <a:lumMod val="60000"/>
                  <a:lumOff val="40000"/>
                </a:schemeClr>
              </a:gs>
            </a:gsLst>
          </a:gradFill>
          <a:ln>
            <a:headEnd type="none" w="med" len="med"/>
            <a:tailEnd type="triangle" w="lg" len="lg"/>
          </a:ln>
        </p:spPr>
        <p:style>
          <a:lnRef idx="0">
            <a:schemeClr val="accent6"/>
          </a:lnRef>
          <a:fillRef idx="3">
            <a:schemeClr val="accent6"/>
          </a:fillRef>
          <a:effectRef idx="3">
            <a:schemeClr val="accent6"/>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r>
              <a:rPr lang="en-US" sz="2040" dirty="0">
                <a:solidFill>
                  <a:srgbClr val="FFFFFF"/>
                </a:solidFill>
                <a:latin typeface="Tahoma" pitchFamily="34" charset="0"/>
              </a:rPr>
              <a:t>Factory</a:t>
            </a:r>
          </a:p>
        </p:txBody>
      </p:sp>
      <p:sp>
        <p:nvSpPr>
          <p:cNvPr id="13" name="Rounded Rectangular Callout 12"/>
          <p:cNvSpPr/>
          <p:nvPr/>
        </p:nvSpPr>
        <p:spPr bwMode="auto">
          <a:xfrm>
            <a:off x="6957486" y="2657311"/>
            <a:ext cx="3034754" cy="988482"/>
          </a:xfrm>
          <a:prstGeom prst="wedgeRoundRectCallout">
            <a:avLst>
              <a:gd name="adj1" fmla="val -104627"/>
              <a:gd name="adj2" fmla="val 27880"/>
              <a:gd name="adj3" fmla="val 16667"/>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cap="flat" cmpd="sng" algn="ctr">
            <a:solidFill>
              <a:schemeClr val="tx1"/>
            </a:solidFill>
            <a:prstDash val="solid"/>
            <a:round/>
            <a:headEnd type="none" w="med" len="med"/>
            <a:tailEnd type="none" w="med" len="med"/>
          </a:ln>
          <a:effectLst/>
        </p:spPr>
        <p:txBody>
          <a:bodyPr vert="horz" wrap="none" lIns="93260" tIns="46630" rIns="93260" bIns="46630" numCol="1" rtlCol="0" anchor="ctr" anchorCtr="0" compatLnSpc="1">
            <a:prstTxWarp prst="textNoShape">
              <a:avLst/>
            </a:prstTxWarp>
          </a:bodyPr>
          <a:lstStyle/>
          <a:p>
            <a:pPr defTabSz="932559"/>
            <a:r>
              <a:rPr lang="en-US" sz="2040" dirty="0">
                <a:solidFill>
                  <a:srgbClr val="000000"/>
                </a:solidFill>
                <a:latin typeface="Segoe Print" pitchFamily="2" charset="0"/>
              </a:rPr>
              <a:t>Another class is</a:t>
            </a:r>
          </a:p>
          <a:p>
            <a:pPr defTabSz="932559"/>
            <a:r>
              <a:rPr lang="en-US" sz="2040" dirty="0">
                <a:solidFill>
                  <a:srgbClr val="000000"/>
                </a:solidFill>
                <a:latin typeface="Segoe Print" pitchFamily="2" charset="0"/>
              </a:rPr>
              <a:t>responsible for</a:t>
            </a:r>
          </a:p>
          <a:p>
            <a:pPr defTabSz="932559"/>
            <a:r>
              <a:rPr lang="en-US" sz="2040" dirty="0">
                <a:solidFill>
                  <a:srgbClr val="000000"/>
                </a:solidFill>
                <a:latin typeface="Segoe Print" pitchFamily="2" charset="0"/>
              </a:rPr>
              <a:t>creating objects</a:t>
            </a:r>
          </a:p>
        </p:txBody>
      </p:sp>
    </p:spTree>
    <p:extLst>
      <p:ext uri="{BB962C8B-B14F-4D97-AF65-F5344CB8AC3E}">
        <p14:creationId xmlns:p14="http://schemas.microsoft.com/office/powerpoint/2010/main" val="1691976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4673" y="310868"/>
            <a:ext cx="7927128" cy="1041084"/>
          </a:xfrm>
        </p:spPr>
        <p:txBody>
          <a:bodyPr>
            <a:normAutofit/>
          </a:bodyPr>
          <a:lstStyle/>
          <a:p>
            <a:pPr>
              <a:defRPr/>
            </a:pPr>
            <a:r>
              <a:rPr lang="en-US" b="1" dirty="0"/>
              <a:t>Reducing Coupling – Option 1</a:t>
            </a:r>
          </a:p>
        </p:txBody>
      </p:sp>
      <p:sp>
        <p:nvSpPr>
          <p:cNvPr id="4" name="Rounded Rectangle 3"/>
          <p:cNvSpPr/>
          <p:nvPr/>
        </p:nvSpPr>
        <p:spPr>
          <a:xfrm>
            <a:off x="2098959" y="1443201"/>
            <a:ext cx="8363148" cy="4411766"/>
          </a:xfrm>
          <a:prstGeom prst="round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99496" fontAlgn="base">
              <a:spcBef>
                <a:spcPct val="0"/>
              </a:spcBef>
              <a:spcAft>
                <a:spcPct val="0"/>
              </a:spcAft>
            </a:pPr>
            <a:r>
              <a:rPr lang="en-US" sz="1836" dirty="0">
                <a:solidFill>
                  <a:srgbClr val="000000"/>
                </a:solidFill>
                <a:latin typeface="Segoe"/>
              </a:rPr>
              <a:t>public class StoreManagerController : Controller</a:t>
            </a:r>
          </a:p>
          <a:p>
            <a:pPr defTabSz="699496" fontAlgn="base">
              <a:spcBef>
                <a:spcPct val="0"/>
              </a:spcBef>
              <a:spcAft>
                <a:spcPct val="0"/>
              </a:spcAft>
            </a:pPr>
            <a:r>
              <a:rPr lang="en-US" sz="1836" dirty="0">
                <a:solidFill>
                  <a:srgbClr val="000000"/>
                </a:solidFill>
                <a:latin typeface="Segoe"/>
              </a:rPr>
              <a:t>{         </a:t>
            </a:r>
          </a:p>
          <a:p>
            <a:pPr defTabSz="699496" fontAlgn="base">
              <a:spcBef>
                <a:spcPct val="0"/>
              </a:spcBef>
              <a:spcAft>
                <a:spcPct val="0"/>
              </a:spcAft>
            </a:pPr>
            <a:r>
              <a:rPr lang="en-US" sz="1836" dirty="0">
                <a:solidFill>
                  <a:srgbClr val="000000"/>
                </a:solidFill>
                <a:latin typeface="Segoe"/>
              </a:rPr>
              <a:t>    private readonly AlbumService _albumService;         </a:t>
            </a:r>
          </a:p>
          <a:p>
            <a:pPr defTabSz="699496" fontAlgn="base">
              <a:spcBef>
                <a:spcPct val="0"/>
              </a:spcBef>
              <a:spcAft>
                <a:spcPct val="0"/>
              </a:spcAft>
            </a:pPr>
            <a:r>
              <a:rPr lang="en-US" sz="1836" dirty="0">
                <a:solidFill>
                  <a:srgbClr val="000000"/>
                </a:solidFill>
                <a:latin typeface="Segoe"/>
              </a:rPr>
              <a:t>    private readonly ArtistService _artistService;         </a:t>
            </a:r>
          </a:p>
          <a:p>
            <a:pPr defTabSz="699496" fontAlgn="base">
              <a:spcBef>
                <a:spcPct val="0"/>
              </a:spcBef>
              <a:spcAft>
                <a:spcPct val="0"/>
              </a:spcAft>
            </a:pPr>
            <a:r>
              <a:rPr lang="en-US" sz="1836" dirty="0">
                <a:solidFill>
                  <a:srgbClr val="000000"/>
                </a:solidFill>
                <a:latin typeface="Segoe"/>
              </a:rPr>
              <a:t>    private readonly GenreService _genreService;         </a:t>
            </a:r>
          </a:p>
          <a:p>
            <a:pPr defTabSz="699496" fontAlgn="base">
              <a:spcBef>
                <a:spcPct val="0"/>
              </a:spcBef>
              <a:spcAft>
                <a:spcPct val="0"/>
              </a:spcAft>
            </a:pPr>
            <a:endParaRPr lang="en-US" sz="1836" dirty="0">
              <a:solidFill>
                <a:srgbClr val="000000"/>
              </a:solidFill>
              <a:latin typeface="Segoe"/>
            </a:endParaRPr>
          </a:p>
          <a:p>
            <a:pPr defTabSz="699496" fontAlgn="base">
              <a:spcBef>
                <a:spcPct val="0"/>
              </a:spcBef>
              <a:spcAft>
                <a:spcPct val="0"/>
              </a:spcAft>
            </a:pPr>
            <a:r>
              <a:rPr lang="en-US" sz="1836" dirty="0">
                <a:solidFill>
                  <a:srgbClr val="000000"/>
                </a:solidFill>
                <a:latin typeface="Segoe"/>
              </a:rPr>
              <a:t>    public </a:t>
            </a:r>
            <a:r>
              <a:rPr lang="en-US" sz="1836" dirty="0" err="1">
                <a:solidFill>
                  <a:srgbClr val="000000"/>
                </a:solidFill>
                <a:latin typeface="Segoe"/>
              </a:rPr>
              <a:t>StoreManagerController</a:t>
            </a:r>
            <a:r>
              <a:rPr lang="en-US" sz="1836" dirty="0">
                <a:solidFill>
                  <a:srgbClr val="000000"/>
                </a:solidFill>
                <a:latin typeface="Segoe"/>
              </a:rPr>
              <a:t>()         </a:t>
            </a:r>
          </a:p>
          <a:p>
            <a:pPr defTabSz="699496" fontAlgn="base">
              <a:spcBef>
                <a:spcPct val="0"/>
              </a:spcBef>
              <a:spcAft>
                <a:spcPct val="0"/>
              </a:spcAft>
            </a:pPr>
            <a:r>
              <a:rPr lang="en-US" sz="1836" dirty="0">
                <a:solidFill>
                  <a:srgbClr val="000000"/>
                </a:solidFill>
                <a:latin typeface="Segoe"/>
              </a:rPr>
              <a:t>    { 		_albumService = </a:t>
            </a:r>
            <a:r>
              <a:rPr lang="en-US" sz="1836" dirty="0" err="1">
                <a:solidFill>
                  <a:srgbClr val="000000"/>
                </a:solidFill>
                <a:latin typeface="Segoe"/>
              </a:rPr>
              <a:t>FactoryOrServiceLocator.CreateAlbumService</a:t>
            </a:r>
            <a:r>
              <a:rPr lang="en-US" sz="1836" dirty="0">
                <a:solidFill>
                  <a:srgbClr val="000000"/>
                </a:solidFill>
                <a:latin typeface="Segoe"/>
              </a:rPr>
              <a:t>();</a:t>
            </a:r>
          </a:p>
          <a:p>
            <a:pPr defTabSz="699496" fontAlgn="base">
              <a:spcBef>
                <a:spcPct val="0"/>
              </a:spcBef>
              <a:spcAft>
                <a:spcPct val="0"/>
              </a:spcAft>
            </a:pPr>
            <a:r>
              <a:rPr lang="en-US" sz="1836" dirty="0">
                <a:solidFill>
                  <a:srgbClr val="000000"/>
                </a:solidFill>
                <a:latin typeface="Segoe"/>
              </a:rPr>
              <a:t>	_genreService = </a:t>
            </a:r>
            <a:r>
              <a:rPr lang="en-US" sz="1836" dirty="0" err="1">
                <a:solidFill>
                  <a:srgbClr val="000000"/>
                </a:solidFill>
                <a:latin typeface="Segoe"/>
              </a:rPr>
              <a:t>FactoryOrServiceLocator.CreateGenreService</a:t>
            </a:r>
            <a:r>
              <a:rPr lang="en-US" sz="1836" dirty="0">
                <a:solidFill>
                  <a:srgbClr val="000000"/>
                </a:solidFill>
                <a:latin typeface="Segoe"/>
              </a:rPr>
              <a:t>();</a:t>
            </a:r>
          </a:p>
          <a:p>
            <a:pPr defTabSz="699496" fontAlgn="base">
              <a:spcBef>
                <a:spcPct val="0"/>
              </a:spcBef>
              <a:spcAft>
                <a:spcPct val="0"/>
              </a:spcAft>
            </a:pPr>
            <a:r>
              <a:rPr lang="en-US" sz="1836" dirty="0">
                <a:solidFill>
                  <a:srgbClr val="000000"/>
                </a:solidFill>
                <a:latin typeface="Segoe"/>
              </a:rPr>
              <a:t>           _</a:t>
            </a:r>
            <a:r>
              <a:rPr lang="en-US" sz="1836" dirty="0" err="1">
                <a:solidFill>
                  <a:srgbClr val="000000"/>
                </a:solidFill>
                <a:latin typeface="Segoe"/>
              </a:rPr>
              <a:t>artistService</a:t>
            </a:r>
            <a:r>
              <a:rPr lang="en-US" sz="1836" dirty="0">
                <a:solidFill>
                  <a:srgbClr val="000000"/>
                </a:solidFill>
                <a:latin typeface="Segoe"/>
              </a:rPr>
              <a:t> =  </a:t>
            </a:r>
            <a:r>
              <a:rPr lang="en-US" sz="1836" dirty="0" err="1">
                <a:solidFill>
                  <a:srgbClr val="000000"/>
                </a:solidFill>
                <a:latin typeface="Segoe"/>
              </a:rPr>
              <a:t>FactoryOrServiceLocator.CreateArtistService</a:t>
            </a:r>
            <a:r>
              <a:rPr lang="en-US" sz="1836" dirty="0">
                <a:solidFill>
                  <a:srgbClr val="000000"/>
                </a:solidFill>
                <a:latin typeface="Segoe"/>
              </a:rPr>
              <a:t>();    </a:t>
            </a:r>
          </a:p>
          <a:p>
            <a:pPr defTabSz="699496" fontAlgn="base">
              <a:spcBef>
                <a:spcPct val="0"/>
              </a:spcBef>
              <a:spcAft>
                <a:spcPct val="0"/>
              </a:spcAft>
            </a:pPr>
            <a:r>
              <a:rPr lang="en-US" sz="1836" dirty="0">
                <a:solidFill>
                  <a:srgbClr val="000000"/>
                </a:solidFill>
                <a:latin typeface="Segoe"/>
              </a:rPr>
              <a:t>    }</a:t>
            </a:r>
          </a:p>
          <a:p>
            <a:pPr defTabSz="699496" fontAlgn="base">
              <a:spcBef>
                <a:spcPct val="0"/>
              </a:spcBef>
              <a:spcAft>
                <a:spcPct val="0"/>
              </a:spcAft>
            </a:pPr>
            <a:r>
              <a:rPr lang="en-US" sz="1836" dirty="0">
                <a:solidFill>
                  <a:srgbClr val="000000"/>
                </a:solidFill>
                <a:latin typeface="Segoe"/>
              </a:rPr>
              <a:t>}</a:t>
            </a:r>
          </a:p>
        </p:txBody>
      </p:sp>
      <p:sp>
        <p:nvSpPr>
          <p:cNvPr id="8" name="Rounded Rectangular Callout 7"/>
          <p:cNvSpPr/>
          <p:nvPr/>
        </p:nvSpPr>
        <p:spPr>
          <a:xfrm>
            <a:off x="7740696" y="2352008"/>
            <a:ext cx="3016194" cy="1195278"/>
          </a:xfrm>
          <a:prstGeom prst="wedgeRoundRectCallout">
            <a:avLst>
              <a:gd name="adj1" fmla="val -37593"/>
              <a:gd name="adj2" fmla="val 83688"/>
              <a:gd name="adj3" fmla="val 16667"/>
            </a:avLst>
          </a:prstGeom>
          <a:gradFill flip="none" rotWithShape="1">
            <a:gsLst>
              <a:gs pos="0">
                <a:schemeClr val="tx2">
                  <a:lumMod val="60000"/>
                  <a:lumOff val="40000"/>
                </a:schemeClr>
              </a:gs>
              <a:gs pos="63000">
                <a:schemeClr val="accent1">
                  <a:lumMod val="75000"/>
                </a:schemeClr>
              </a:gs>
              <a:gs pos="100000">
                <a:srgbClr val="1008AA"/>
              </a:gs>
            </a:gsLst>
            <a:lin ang="16200000" scaled="1"/>
            <a:tileRect/>
          </a:gradFill>
          <a:ln>
            <a:noFill/>
          </a:ln>
          <a:effectLst>
            <a:outerShdw blurRad="50800" dist="50800" dir="5400000" algn="ctr" rotWithShape="0">
              <a:srgbClr val="000000">
                <a:alpha val="96000"/>
              </a:srgbClr>
            </a:outerShdw>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r>
              <a:rPr lang="en-US" sz="1836" dirty="0">
                <a:solidFill>
                  <a:srgbClr val="FFFFFF"/>
                </a:solidFill>
                <a:latin typeface="Segoe"/>
              </a:rPr>
              <a:t>The factory or service locator knows how to create the instance</a:t>
            </a:r>
          </a:p>
        </p:txBody>
      </p:sp>
    </p:spTree>
    <p:extLst>
      <p:ext uri="{BB962C8B-B14F-4D97-AF65-F5344CB8AC3E}">
        <p14:creationId xmlns:p14="http://schemas.microsoft.com/office/powerpoint/2010/main" val="20977804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4673" y="310868"/>
            <a:ext cx="7927128" cy="1041084"/>
          </a:xfrm>
        </p:spPr>
        <p:txBody>
          <a:bodyPr>
            <a:normAutofit/>
          </a:bodyPr>
          <a:lstStyle/>
          <a:p>
            <a:pPr>
              <a:defRPr/>
            </a:pPr>
            <a:r>
              <a:rPr lang="en-US" b="1" dirty="0"/>
              <a:t>Reducing Coupling – Option 2</a:t>
            </a:r>
          </a:p>
        </p:txBody>
      </p:sp>
      <p:sp>
        <p:nvSpPr>
          <p:cNvPr id="4" name="Rounded Rectangle 3"/>
          <p:cNvSpPr/>
          <p:nvPr/>
        </p:nvSpPr>
        <p:spPr>
          <a:xfrm>
            <a:off x="2098959" y="1961314"/>
            <a:ext cx="8363148" cy="4411766"/>
          </a:xfrm>
          <a:prstGeom prst="round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99496" fontAlgn="base">
              <a:spcBef>
                <a:spcPct val="0"/>
              </a:spcBef>
              <a:spcAft>
                <a:spcPct val="0"/>
              </a:spcAft>
            </a:pPr>
            <a:r>
              <a:rPr lang="en-US" sz="1836" dirty="0">
                <a:solidFill>
                  <a:srgbClr val="000000"/>
                </a:solidFill>
                <a:latin typeface="Segoe"/>
              </a:rPr>
              <a:t>public class StoreManagerController : Controller</a:t>
            </a:r>
          </a:p>
          <a:p>
            <a:pPr defTabSz="699496" fontAlgn="base">
              <a:spcBef>
                <a:spcPct val="0"/>
              </a:spcBef>
              <a:spcAft>
                <a:spcPct val="0"/>
              </a:spcAft>
            </a:pPr>
            <a:r>
              <a:rPr lang="en-US" sz="1836" dirty="0">
                <a:solidFill>
                  <a:srgbClr val="000000"/>
                </a:solidFill>
                <a:latin typeface="Segoe"/>
              </a:rPr>
              <a:t>{         </a:t>
            </a:r>
          </a:p>
          <a:p>
            <a:pPr defTabSz="699496" fontAlgn="base">
              <a:spcBef>
                <a:spcPct val="0"/>
              </a:spcBef>
              <a:spcAft>
                <a:spcPct val="0"/>
              </a:spcAft>
            </a:pPr>
            <a:r>
              <a:rPr lang="en-US" sz="1836" dirty="0">
                <a:solidFill>
                  <a:srgbClr val="000000"/>
                </a:solidFill>
                <a:latin typeface="Segoe"/>
              </a:rPr>
              <a:t>	private readonly AlbumService _albumService;         </a:t>
            </a:r>
          </a:p>
          <a:p>
            <a:pPr defTabSz="699496" fontAlgn="base">
              <a:spcBef>
                <a:spcPct val="0"/>
              </a:spcBef>
              <a:spcAft>
                <a:spcPct val="0"/>
              </a:spcAft>
            </a:pPr>
            <a:r>
              <a:rPr lang="en-US" sz="1836" dirty="0">
                <a:solidFill>
                  <a:srgbClr val="000000"/>
                </a:solidFill>
                <a:latin typeface="Segoe"/>
              </a:rPr>
              <a:t>	private readonly ArtistService _artistService;         </a:t>
            </a:r>
          </a:p>
          <a:p>
            <a:pPr defTabSz="699496" fontAlgn="base">
              <a:spcBef>
                <a:spcPct val="0"/>
              </a:spcBef>
              <a:spcAft>
                <a:spcPct val="0"/>
              </a:spcAft>
            </a:pPr>
            <a:r>
              <a:rPr lang="en-US" sz="1836" dirty="0">
                <a:solidFill>
                  <a:srgbClr val="000000"/>
                </a:solidFill>
                <a:latin typeface="Segoe"/>
              </a:rPr>
              <a:t>	private readonly GenreService _genreService;         </a:t>
            </a:r>
          </a:p>
          <a:p>
            <a:pPr defTabSz="699496" fontAlgn="base">
              <a:spcBef>
                <a:spcPct val="0"/>
              </a:spcBef>
              <a:spcAft>
                <a:spcPct val="0"/>
              </a:spcAft>
            </a:pPr>
            <a:endParaRPr lang="en-US" sz="1836" dirty="0">
              <a:solidFill>
                <a:srgbClr val="000000"/>
              </a:solidFill>
              <a:latin typeface="Segoe"/>
            </a:endParaRPr>
          </a:p>
          <a:p>
            <a:pPr defTabSz="699496" fontAlgn="base">
              <a:spcBef>
                <a:spcPct val="0"/>
              </a:spcBef>
              <a:spcAft>
                <a:spcPct val="0"/>
              </a:spcAft>
            </a:pPr>
            <a:r>
              <a:rPr lang="en-US" sz="1836" dirty="0">
                <a:solidFill>
                  <a:srgbClr val="000000"/>
                </a:solidFill>
                <a:latin typeface="Segoe"/>
              </a:rPr>
              <a:t>	public StoreManagerController(AlbumService albumService,</a:t>
            </a:r>
          </a:p>
          <a:p>
            <a:pPr defTabSz="699496" fontAlgn="base">
              <a:spcBef>
                <a:spcPct val="0"/>
              </a:spcBef>
              <a:spcAft>
                <a:spcPct val="0"/>
              </a:spcAft>
            </a:pPr>
            <a:r>
              <a:rPr lang="en-US" sz="1836" dirty="0">
                <a:solidFill>
                  <a:srgbClr val="000000"/>
                </a:solidFill>
                <a:latin typeface="Segoe"/>
              </a:rPr>
              <a:t>					      GenreService genreService, 						       	      ArtistService albumService)         </a:t>
            </a:r>
          </a:p>
          <a:p>
            <a:pPr defTabSz="699496" fontAlgn="base">
              <a:spcBef>
                <a:spcPct val="0"/>
              </a:spcBef>
              <a:spcAft>
                <a:spcPct val="0"/>
              </a:spcAft>
            </a:pPr>
            <a:r>
              <a:rPr lang="en-US" sz="1836" dirty="0">
                <a:solidFill>
                  <a:srgbClr val="000000"/>
                </a:solidFill>
                <a:latin typeface="Segoe"/>
              </a:rPr>
              <a:t>	{             </a:t>
            </a:r>
          </a:p>
          <a:p>
            <a:pPr defTabSz="699496" fontAlgn="base">
              <a:spcBef>
                <a:spcPct val="0"/>
              </a:spcBef>
              <a:spcAft>
                <a:spcPct val="0"/>
              </a:spcAft>
            </a:pPr>
            <a:r>
              <a:rPr lang="en-US" sz="1836" dirty="0">
                <a:solidFill>
                  <a:srgbClr val="000000"/>
                </a:solidFill>
                <a:latin typeface="Segoe"/>
              </a:rPr>
              <a:t>		_albumService = </a:t>
            </a:r>
            <a:r>
              <a:rPr lang="en-US" sz="1836" dirty="0" err="1">
                <a:solidFill>
                  <a:srgbClr val="000000"/>
                </a:solidFill>
                <a:latin typeface="Segoe"/>
              </a:rPr>
              <a:t>albumService</a:t>
            </a:r>
            <a:r>
              <a:rPr lang="en-US" sz="1836" dirty="0">
                <a:solidFill>
                  <a:srgbClr val="000000"/>
                </a:solidFill>
                <a:latin typeface="Segoe"/>
              </a:rPr>
              <a:t>;</a:t>
            </a:r>
          </a:p>
          <a:p>
            <a:pPr defTabSz="699496" fontAlgn="base">
              <a:spcBef>
                <a:spcPct val="0"/>
              </a:spcBef>
              <a:spcAft>
                <a:spcPct val="0"/>
              </a:spcAft>
            </a:pPr>
            <a:r>
              <a:rPr lang="en-US" sz="1836" dirty="0">
                <a:solidFill>
                  <a:srgbClr val="000000"/>
                </a:solidFill>
                <a:latin typeface="Segoe"/>
              </a:rPr>
              <a:t>	           _genreService = genreService;</a:t>
            </a:r>
          </a:p>
          <a:p>
            <a:pPr defTabSz="699496" fontAlgn="base">
              <a:spcBef>
                <a:spcPct val="0"/>
              </a:spcBef>
              <a:spcAft>
                <a:spcPct val="0"/>
              </a:spcAft>
            </a:pPr>
            <a:r>
              <a:rPr lang="en-US" sz="1836" dirty="0">
                <a:solidFill>
                  <a:srgbClr val="000000"/>
                </a:solidFill>
                <a:latin typeface="Segoe"/>
              </a:rPr>
              <a:t>           	_</a:t>
            </a:r>
            <a:r>
              <a:rPr lang="en-US" sz="1836" dirty="0" err="1">
                <a:solidFill>
                  <a:srgbClr val="000000"/>
                </a:solidFill>
                <a:latin typeface="Segoe"/>
              </a:rPr>
              <a:t>artistService</a:t>
            </a:r>
            <a:r>
              <a:rPr lang="en-US" sz="1836" dirty="0">
                <a:solidFill>
                  <a:srgbClr val="000000"/>
                </a:solidFill>
                <a:latin typeface="Segoe"/>
              </a:rPr>
              <a:t> = artistService;         </a:t>
            </a:r>
          </a:p>
          <a:p>
            <a:pPr defTabSz="699496" fontAlgn="base">
              <a:spcBef>
                <a:spcPct val="0"/>
              </a:spcBef>
              <a:spcAft>
                <a:spcPct val="0"/>
              </a:spcAft>
            </a:pPr>
            <a:r>
              <a:rPr lang="en-US" sz="1836" dirty="0">
                <a:solidFill>
                  <a:srgbClr val="000000"/>
                </a:solidFill>
                <a:latin typeface="Segoe"/>
              </a:rPr>
              <a:t>	}</a:t>
            </a:r>
          </a:p>
        </p:txBody>
      </p:sp>
      <p:sp>
        <p:nvSpPr>
          <p:cNvPr id="8" name="Rounded Rectangular Callout 7"/>
          <p:cNvSpPr/>
          <p:nvPr/>
        </p:nvSpPr>
        <p:spPr>
          <a:xfrm>
            <a:off x="7821292" y="1464056"/>
            <a:ext cx="3016194" cy="1195278"/>
          </a:xfrm>
          <a:prstGeom prst="wedgeRoundRectCallout">
            <a:avLst>
              <a:gd name="adj1" fmla="val -41410"/>
              <a:gd name="adj2" fmla="val 152079"/>
              <a:gd name="adj3" fmla="val 16667"/>
            </a:avLst>
          </a:prstGeom>
          <a:gradFill flip="none" rotWithShape="1">
            <a:gsLst>
              <a:gs pos="0">
                <a:schemeClr val="tx2">
                  <a:lumMod val="60000"/>
                  <a:lumOff val="40000"/>
                </a:schemeClr>
              </a:gs>
              <a:gs pos="63000">
                <a:schemeClr val="accent1">
                  <a:lumMod val="75000"/>
                </a:schemeClr>
              </a:gs>
              <a:gs pos="100000">
                <a:srgbClr val="1008AA"/>
              </a:gs>
            </a:gsLst>
            <a:lin ang="16200000" scaled="1"/>
            <a:tileRect/>
          </a:gradFill>
          <a:ln>
            <a:noFill/>
          </a:ln>
          <a:effectLst>
            <a:outerShdw blurRad="50800" dist="50800" dir="5400000" algn="ctr" rotWithShape="0">
              <a:srgbClr val="000000">
                <a:alpha val="96000"/>
              </a:srgbClr>
            </a:outerShdw>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r>
              <a:rPr lang="en-US" sz="1836" dirty="0">
                <a:solidFill>
                  <a:srgbClr val="FFFFFF"/>
                </a:solidFill>
                <a:latin typeface="Segoe"/>
              </a:rPr>
              <a:t>Component receives dependencies from calling class via constructor</a:t>
            </a:r>
          </a:p>
        </p:txBody>
      </p:sp>
      <p:sp>
        <p:nvSpPr>
          <p:cNvPr id="10" name="Content Placeholder 2"/>
          <p:cNvSpPr>
            <a:spLocks noGrp="1"/>
          </p:cNvSpPr>
          <p:nvPr>
            <p:ph idx="1"/>
          </p:nvPr>
        </p:nvSpPr>
        <p:spPr>
          <a:xfrm>
            <a:off x="1976270" y="1020612"/>
            <a:ext cx="8004845" cy="691634"/>
          </a:xfrm>
        </p:spPr>
        <p:txBody>
          <a:bodyPr/>
          <a:lstStyle/>
          <a:p>
            <a:r>
              <a:rPr lang="en-US" sz="2448" dirty="0"/>
              <a:t>Move responsibility for instantiating dependency classes from component to consuming code</a:t>
            </a:r>
          </a:p>
        </p:txBody>
      </p:sp>
    </p:spTree>
    <p:extLst>
      <p:ext uri="{BB962C8B-B14F-4D97-AF65-F5344CB8AC3E}">
        <p14:creationId xmlns:p14="http://schemas.microsoft.com/office/powerpoint/2010/main" val="25503503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4673" y="310868"/>
            <a:ext cx="7927128" cy="1041084"/>
          </a:xfrm>
        </p:spPr>
        <p:txBody>
          <a:bodyPr>
            <a:normAutofit/>
          </a:bodyPr>
          <a:lstStyle/>
          <a:p>
            <a:pPr>
              <a:defRPr/>
            </a:pPr>
            <a:r>
              <a:rPr lang="en-US" b="1" dirty="0"/>
              <a:t>Constructor Injection</a:t>
            </a:r>
          </a:p>
        </p:txBody>
      </p:sp>
      <p:sp>
        <p:nvSpPr>
          <p:cNvPr id="3" name="Content Placeholder 2"/>
          <p:cNvSpPr>
            <a:spLocks noGrp="1"/>
          </p:cNvSpPr>
          <p:nvPr>
            <p:ph idx="1"/>
          </p:nvPr>
        </p:nvSpPr>
        <p:spPr>
          <a:xfrm>
            <a:off x="1935935" y="1096532"/>
            <a:ext cx="8765973" cy="4663017"/>
          </a:xfrm>
        </p:spPr>
        <p:txBody>
          <a:bodyPr>
            <a:normAutofit lnSpcReduction="10000"/>
          </a:bodyPr>
          <a:lstStyle/>
          <a:p>
            <a:pPr>
              <a:buFont typeface="Wingdings 2"/>
              <a:buChar char=""/>
              <a:defRPr/>
            </a:pPr>
            <a:r>
              <a:rPr lang="en-US" sz="3264" dirty="0"/>
              <a:t>Doing so </a:t>
            </a:r>
            <a:r>
              <a:rPr lang="en-US" sz="3264" dirty="0">
                <a:solidFill>
                  <a:srgbClr val="C00000"/>
                </a:solidFill>
                <a:latin typeface="Segoe Print" panose="02000600000000000000" pitchFamily="2" charset="0"/>
              </a:rPr>
              <a:t>inverts</a:t>
            </a:r>
            <a:r>
              <a:rPr lang="en-US" sz="3264" dirty="0"/>
              <a:t> </a:t>
            </a:r>
            <a:r>
              <a:rPr lang="en-US" sz="3264" dirty="0">
                <a:solidFill>
                  <a:srgbClr val="C00000"/>
                </a:solidFill>
                <a:latin typeface="Segoe Print" panose="02000600000000000000" pitchFamily="2" charset="0"/>
              </a:rPr>
              <a:t>control</a:t>
            </a:r>
          </a:p>
          <a:p>
            <a:pPr>
              <a:buFont typeface="Wingdings 2"/>
              <a:buChar char=""/>
              <a:defRPr/>
            </a:pPr>
            <a:r>
              <a:rPr lang="en-US" sz="3264" dirty="0"/>
              <a:t>Dependency class instantiation moved outside of  component and performed by the consuming code</a:t>
            </a:r>
          </a:p>
          <a:p>
            <a:pPr>
              <a:buFont typeface="Wingdings 2"/>
              <a:buChar char=""/>
              <a:defRPr/>
            </a:pPr>
            <a:r>
              <a:rPr lang="en-US" sz="3264" dirty="0"/>
              <a:t>Component relieved of responsibility of instantiating dependency classes</a:t>
            </a:r>
          </a:p>
          <a:p>
            <a:pPr>
              <a:spcBef>
                <a:spcPts val="1224"/>
              </a:spcBef>
              <a:buFont typeface="Wingdings 2"/>
              <a:buChar char=""/>
              <a:defRPr/>
            </a:pPr>
            <a:r>
              <a:rPr lang="en-US" sz="3264" dirty="0">
                <a:solidFill>
                  <a:srgbClr val="C00000"/>
                </a:solidFill>
                <a:latin typeface="Segoe Print" panose="02000600000000000000" pitchFamily="2" charset="0"/>
              </a:rPr>
              <a:t>Two problems </a:t>
            </a:r>
            <a:r>
              <a:rPr lang="en-US" sz="3264" dirty="0"/>
              <a:t>still persist:</a:t>
            </a:r>
          </a:p>
          <a:p>
            <a:pPr lvl="1">
              <a:buFont typeface="Wingdings 2"/>
              <a:buChar char=""/>
              <a:defRPr/>
            </a:pPr>
            <a:r>
              <a:rPr lang="en-US" sz="2856" dirty="0"/>
              <a:t>Calling class now more complex (select, instantiate and inject dependent classes)</a:t>
            </a:r>
          </a:p>
          <a:p>
            <a:pPr lvl="1">
              <a:buFont typeface="Wingdings 2"/>
              <a:buChar char=""/>
              <a:defRPr/>
            </a:pPr>
            <a:r>
              <a:rPr lang="en-US" sz="2856" dirty="0"/>
              <a:t>Component still tightly-coupled to concrete classes</a:t>
            </a:r>
          </a:p>
          <a:p>
            <a:pPr>
              <a:buFont typeface="Wingdings 2"/>
              <a:buChar char=""/>
              <a:defRPr/>
            </a:pPr>
            <a:endParaRPr lang="en-US" sz="3060" dirty="0"/>
          </a:p>
          <a:p>
            <a:pPr>
              <a:spcBef>
                <a:spcPts val="1836"/>
              </a:spcBef>
              <a:buFont typeface="Wingdings 2"/>
              <a:buChar char=""/>
              <a:defRPr/>
            </a:pPr>
            <a:endParaRPr lang="en-US" sz="3264" dirty="0"/>
          </a:p>
        </p:txBody>
      </p:sp>
    </p:spTree>
    <p:extLst>
      <p:ext uri="{BB962C8B-B14F-4D97-AF65-F5344CB8AC3E}">
        <p14:creationId xmlns:p14="http://schemas.microsoft.com/office/powerpoint/2010/main" val="10475078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4673" y="310868"/>
            <a:ext cx="7927128" cy="560380"/>
          </a:xfrm>
        </p:spPr>
        <p:txBody>
          <a:bodyPr>
            <a:normAutofit/>
          </a:bodyPr>
          <a:lstStyle/>
          <a:p>
            <a:pPr>
              <a:defRPr/>
            </a:pPr>
            <a:r>
              <a:rPr lang="en-US" b="1" dirty="0"/>
              <a:t>Embrace abstractions</a:t>
            </a:r>
          </a:p>
        </p:txBody>
      </p:sp>
      <p:sp>
        <p:nvSpPr>
          <p:cNvPr id="3" name="Content Placeholder 2"/>
          <p:cNvSpPr>
            <a:spLocks noGrp="1"/>
          </p:cNvSpPr>
          <p:nvPr>
            <p:ph idx="1"/>
          </p:nvPr>
        </p:nvSpPr>
        <p:spPr>
          <a:xfrm>
            <a:off x="1825185" y="1266096"/>
            <a:ext cx="9056069" cy="4663017"/>
          </a:xfrm>
        </p:spPr>
        <p:txBody>
          <a:bodyPr>
            <a:normAutofit/>
          </a:bodyPr>
          <a:lstStyle/>
          <a:p>
            <a:pPr lvl="1"/>
            <a:r>
              <a:rPr lang="en-US" sz="3264" dirty="0"/>
              <a:t> Define dependencies as interfaces</a:t>
            </a:r>
          </a:p>
          <a:p>
            <a:pPr lvl="2"/>
            <a:r>
              <a:rPr lang="en-US" sz="3264" dirty="0"/>
              <a:t> Constructor arguments (or properties)</a:t>
            </a:r>
          </a:p>
          <a:p>
            <a:pPr lvl="1"/>
            <a:r>
              <a:rPr lang="en-US" sz="3264" dirty="0"/>
              <a:t> Calling class passes the instances</a:t>
            </a:r>
          </a:p>
          <a:p>
            <a:pPr lvl="2"/>
            <a:r>
              <a:rPr lang="en-US" sz="3060" dirty="0"/>
              <a:t> Use DI container to do this automatically</a:t>
            </a:r>
          </a:p>
          <a:p>
            <a:pPr lvl="1"/>
            <a:r>
              <a:rPr lang="en-US" sz="3264" dirty="0"/>
              <a:t> Unit test pass in Mocks</a:t>
            </a:r>
            <a:endParaRPr lang="en-US" sz="3264" dirty="0">
              <a:solidFill>
                <a:srgbClr val="C00000"/>
              </a:solidFill>
              <a:latin typeface="Segoe Print" panose="02000600000000000000" pitchFamily="2" charset="0"/>
            </a:endParaRPr>
          </a:p>
          <a:p>
            <a:pPr lvl="2"/>
            <a:r>
              <a:rPr lang="en-US" sz="3060" dirty="0"/>
              <a:t> A test version of the class</a:t>
            </a:r>
          </a:p>
        </p:txBody>
      </p:sp>
    </p:spTree>
    <p:extLst>
      <p:ext uri="{BB962C8B-B14F-4D97-AF65-F5344CB8AC3E}">
        <p14:creationId xmlns:p14="http://schemas.microsoft.com/office/powerpoint/2010/main" val="7023171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4673" y="310868"/>
            <a:ext cx="7927128" cy="709744"/>
          </a:xfrm>
        </p:spPr>
        <p:txBody>
          <a:bodyPr>
            <a:normAutofit/>
          </a:bodyPr>
          <a:lstStyle/>
          <a:p>
            <a:pPr>
              <a:defRPr/>
            </a:pPr>
            <a:r>
              <a:rPr lang="en-US" b="1" dirty="0"/>
              <a:t>Reduce Coupling Further</a:t>
            </a:r>
          </a:p>
        </p:txBody>
      </p:sp>
      <p:sp>
        <p:nvSpPr>
          <p:cNvPr id="4" name="Rounded Rectangle 3"/>
          <p:cNvSpPr/>
          <p:nvPr/>
        </p:nvSpPr>
        <p:spPr>
          <a:xfrm>
            <a:off x="2098959" y="2116135"/>
            <a:ext cx="8363148" cy="4328683"/>
          </a:xfrm>
          <a:prstGeom prst="round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99496" fontAlgn="base">
              <a:spcBef>
                <a:spcPct val="0"/>
              </a:spcBef>
              <a:spcAft>
                <a:spcPct val="0"/>
              </a:spcAft>
            </a:pPr>
            <a:r>
              <a:rPr lang="en-US" sz="1836" dirty="0">
                <a:solidFill>
                  <a:srgbClr val="000000"/>
                </a:solidFill>
                <a:latin typeface="Segoe"/>
              </a:rPr>
              <a:t>public class StoreManagerController : Controller</a:t>
            </a:r>
          </a:p>
          <a:p>
            <a:pPr defTabSz="699496" fontAlgn="base">
              <a:spcBef>
                <a:spcPct val="0"/>
              </a:spcBef>
              <a:spcAft>
                <a:spcPct val="0"/>
              </a:spcAft>
            </a:pPr>
            <a:r>
              <a:rPr lang="en-US" sz="1836" dirty="0">
                <a:solidFill>
                  <a:srgbClr val="000000"/>
                </a:solidFill>
                <a:latin typeface="Segoe"/>
              </a:rPr>
              <a:t>{         </a:t>
            </a:r>
          </a:p>
          <a:p>
            <a:pPr defTabSz="699496" fontAlgn="base">
              <a:spcBef>
                <a:spcPct val="0"/>
              </a:spcBef>
              <a:spcAft>
                <a:spcPct val="0"/>
              </a:spcAft>
            </a:pPr>
            <a:r>
              <a:rPr lang="en-US" sz="1836" dirty="0">
                <a:solidFill>
                  <a:srgbClr val="000000"/>
                </a:solidFill>
                <a:latin typeface="Segoe"/>
              </a:rPr>
              <a:t>	private readonly IAlbumService _albumService;         </a:t>
            </a:r>
          </a:p>
          <a:p>
            <a:pPr defTabSz="699496" fontAlgn="base">
              <a:spcBef>
                <a:spcPct val="0"/>
              </a:spcBef>
              <a:spcAft>
                <a:spcPct val="0"/>
              </a:spcAft>
            </a:pPr>
            <a:r>
              <a:rPr lang="en-US" sz="1836" dirty="0">
                <a:solidFill>
                  <a:srgbClr val="000000"/>
                </a:solidFill>
                <a:latin typeface="Segoe"/>
              </a:rPr>
              <a:t>	private readlonly IArtistService _artistService;         </a:t>
            </a:r>
          </a:p>
          <a:p>
            <a:pPr defTabSz="699496" fontAlgn="base">
              <a:spcBef>
                <a:spcPct val="0"/>
              </a:spcBef>
              <a:spcAft>
                <a:spcPct val="0"/>
              </a:spcAft>
            </a:pPr>
            <a:r>
              <a:rPr lang="en-US" sz="1836" dirty="0">
                <a:solidFill>
                  <a:srgbClr val="000000"/>
                </a:solidFill>
                <a:latin typeface="Segoe"/>
              </a:rPr>
              <a:t>	private readonly IGenreService _genreService;         </a:t>
            </a:r>
          </a:p>
          <a:p>
            <a:pPr defTabSz="699496" fontAlgn="base">
              <a:spcBef>
                <a:spcPct val="0"/>
              </a:spcBef>
              <a:spcAft>
                <a:spcPct val="0"/>
              </a:spcAft>
            </a:pPr>
            <a:endParaRPr lang="en-US" sz="1836" dirty="0">
              <a:solidFill>
                <a:srgbClr val="000000"/>
              </a:solidFill>
              <a:latin typeface="Segoe"/>
            </a:endParaRPr>
          </a:p>
          <a:p>
            <a:pPr defTabSz="699496" fontAlgn="base">
              <a:spcBef>
                <a:spcPct val="0"/>
              </a:spcBef>
              <a:spcAft>
                <a:spcPct val="0"/>
              </a:spcAft>
            </a:pPr>
            <a:r>
              <a:rPr lang="en-US" sz="1836" dirty="0">
                <a:solidFill>
                  <a:srgbClr val="000000"/>
                </a:solidFill>
                <a:latin typeface="Segoe"/>
              </a:rPr>
              <a:t>	public StoreManagerController(IAlbumService albumService,</a:t>
            </a:r>
          </a:p>
          <a:p>
            <a:pPr defTabSz="699496" fontAlgn="base">
              <a:spcBef>
                <a:spcPct val="0"/>
              </a:spcBef>
              <a:spcAft>
                <a:spcPct val="0"/>
              </a:spcAft>
            </a:pPr>
            <a:r>
              <a:rPr lang="en-US" sz="1836" dirty="0">
                <a:solidFill>
                  <a:srgbClr val="000000"/>
                </a:solidFill>
                <a:latin typeface="Segoe"/>
              </a:rPr>
              <a:t>					      IGenreService genreService, 						       	      IArtistService albumService)         </a:t>
            </a:r>
          </a:p>
          <a:p>
            <a:pPr defTabSz="699496" fontAlgn="base">
              <a:spcBef>
                <a:spcPct val="0"/>
              </a:spcBef>
              <a:spcAft>
                <a:spcPct val="0"/>
              </a:spcAft>
            </a:pPr>
            <a:r>
              <a:rPr lang="en-US" sz="1836" dirty="0">
                <a:solidFill>
                  <a:srgbClr val="000000"/>
                </a:solidFill>
                <a:latin typeface="Segoe"/>
              </a:rPr>
              <a:t>	{             </a:t>
            </a:r>
          </a:p>
          <a:p>
            <a:pPr defTabSz="699496" fontAlgn="base">
              <a:spcBef>
                <a:spcPct val="0"/>
              </a:spcBef>
              <a:spcAft>
                <a:spcPct val="0"/>
              </a:spcAft>
            </a:pPr>
            <a:r>
              <a:rPr lang="en-US" sz="1836" dirty="0">
                <a:solidFill>
                  <a:srgbClr val="000000"/>
                </a:solidFill>
                <a:latin typeface="Segoe"/>
              </a:rPr>
              <a:t>		_albumService = albumService;</a:t>
            </a:r>
          </a:p>
          <a:p>
            <a:pPr defTabSz="699496" fontAlgn="base">
              <a:spcBef>
                <a:spcPct val="0"/>
              </a:spcBef>
              <a:spcAft>
                <a:spcPct val="0"/>
              </a:spcAft>
            </a:pPr>
            <a:r>
              <a:rPr lang="en-US" sz="1836" dirty="0">
                <a:solidFill>
                  <a:srgbClr val="000000"/>
                </a:solidFill>
                <a:latin typeface="Segoe"/>
              </a:rPr>
              <a:t>	           _genreService = genreService;</a:t>
            </a:r>
          </a:p>
          <a:p>
            <a:pPr defTabSz="699496" fontAlgn="base">
              <a:spcBef>
                <a:spcPct val="0"/>
              </a:spcBef>
              <a:spcAft>
                <a:spcPct val="0"/>
              </a:spcAft>
            </a:pPr>
            <a:r>
              <a:rPr lang="en-US" sz="1836" dirty="0">
                <a:solidFill>
                  <a:srgbClr val="000000"/>
                </a:solidFill>
                <a:latin typeface="Segoe"/>
              </a:rPr>
              <a:t>           	_artistService = artistService;         </a:t>
            </a:r>
          </a:p>
          <a:p>
            <a:pPr defTabSz="699496" fontAlgn="base">
              <a:spcBef>
                <a:spcPct val="0"/>
              </a:spcBef>
              <a:spcAft>
                <a:spcPct val="0"/>
              </a:spcAft>
            </a:pPr>
            <a:r>
              <a:rPr lang="en-US" sz="1836" dirty="0">
                <a:solidFill>
                  <a:srgbClr val="000000"/>
                </a:solidFill>
                <a:latin typeface="Segoe"/>
              </a:rPr>
              <a:t>	}</a:t>
            </a:r>
          </a:p>
        </p:txBody>
      </p:sp>
      <p:sp>
        <p:nvSpPr>
          <p:cNvPr id="6" name="Rounded Rectangular Callout 5"/>
          <p:cNvSpPr/>
          <p:nvPr/>
        </p:nvSpPr>
        <p:spPr>
          <a:xfrm>
            <a:off x="8358405" y="1457074"/>
            <a:ext cx="2226392" cy="659061"/>
          </a:xfrm>
          <a:prstGeom prst="wedgeRoundRectCallout">
            <a:avLst>
              <a:gd name="adj1" fmla="val -65382"/>
              <a:gd name="adj2" fmla="val 171088"/>
              <a:gd name="adj3" fmla="val 16667"/>
            </a:avLst>
          </a:prstGeom>
          <a:gradFill flip="none" rotWithShape="1">
            <a:gsLst>
              <a:gs pos="0">
                <a:schemeClr val="tx2">
                  <a:lumMod val="60000"/>
                  <a:lumOff val="40000"/>
                </a:schemeClr>
              </a:gs>
              <a:gs pos="63000">
                <a:schemeClr val="accent1">
                  <a:lumMod val="75000"/>
                </a:schemeClr>
              </a:gs>
              <a:gs pos="100000">
                <a:srgbClr val="1008AA"/>
              </a:gs>
            </a:gsLst>
            <a:lin ang="16200000" scaled="1"/>
            <a:tileRect/>
          </a:gradFill>
          <a:ln>
            <a:noFill/>
          </a:ln>
          <a:effectLst>
            <a:outerShdw blurRad="50800" dist="50800" dir="5400000" algn="ctr" rotWithShape="0">
              <a:srgbClr val="000000">
                <a:alpha val="96000"/>
              </a:srgbClr>
            </a:outerShdw>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r>
              <a:rPr lang="en-US" sz="1632" dirty="0">
                <a:solidFill>
                  <a:srgbClr val="FFFFFF"/>
                </a:solidFill>
                <a:latin typeface="Segoe"/>
              </a:rPr>
              <a:t>Interface references</a:t>
            </a:r>
          </a:p>
        </p:txBody>
      </p:sp>
      <p:sp>
        <p:nvSpPr>
          <p:cNvPr id="8" name="Rounded Rectangular Callout 7"/>
          <p:cNvSpPr/>
          <p:nvPr/>
        </p:nvSpPr>
        <p:spPr>
          <a:xfrm>
            <a:off x="8358405" y="5298850"/>
            <a:ext cx="2343709" cy="1005672"/>
          </a:xfrm>
          <a:prstGeom prst="wedgeRoundRectCallout">
            <a:avLst>
              <a:gd name="adj1" fmla="val -43800"/>
              <a:gd name="adj2" fmla="val -95123"/>
              <a:gd name="adj3" fmla="val 16667"/>
            </a:avLst>
          </a:prstGeom>
          <a:gradFill flip="none" rotWithShape="1">
            <a:gsLst>
              <a:gs pos="0">
                <a:schemeClr val="tx2">
                  <a:lumMod val="60000"/>
                  <a:lumOff val="40000"/>
                </a:schemeClr>
              </a:gs>
              <a:gs pos="63000">
                <a:schemeClr val="accent1">
                  <a:lumMod val="75000"/>
                </a:schemeClr>
              </a:gs>
              <a:gs pos="100000">
                <a:srgbClr val="1008AA"/>
              </a:gs>
            </a:gsLst>
            <a:lin ang="16200000" scaled="1"/>
            <a:tileRect/>
          </a:gradFill>
          <a:ln>
            <a:noFill/>
          </a:ln>
          <a:effectLst>
            <a:outerShdw blurRad="50800" dist="50800" dir="5400000" algn="ctr" rotWithShape="0">
              <a:srgbClr val="000000">
                <a:alpha val="96000"/>
              </a:srgbClr>
            </a:outerShdw>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r>
              <a:rPr lang="en-US" sz="1632" dirty="0">
                <a:solidFill>
                  <a:srgbClr val="FFFFFF"/>
                </a:solidFill>
                <a:latin typeface="Segoe"/>
              </a:rPr>
              <a:t>Communicates with concrete class via an interface</a:t>
            </a:r>
          </a:p>
        </p:txBody>
      </p:sp>
      <p:sp>
        <p:nvSpPr>
          <p:cNvPr id="10" name="Content Placeholder 2"/>
          <p:cNvSpPr>
            <a:spLocks noGrp="1"/>
          </p:cNvSpPr>
          <p:nvPr>
            <p:ph idx="1"/>
          </p:nvPr>
        </p:nvSpPr>
        <p:spPr>
          <a:xfrm>
            <a:off x="1976269" y="1020611"/>
            <a:ext cx="8758282" cy="1115928"/>
          </a:xfrm>
        </p:spPr>
        <p:txBody>
          <a:bodyPr/>
          <a:lstStyle/>
          <a:p>
            <a:r>
              <a:rPr lang="en-US" sz="2448" dirty="0"/>
              <a:t>Add </a:t>
            </a:r>
            <a:r>
              <a:rPr lang="en-US" sz="2448" dirty="0">
                <a:solidFill>
                  <a:srgbClr val="C00000"/>
                </a:solidFill>
                <a:latin typeface="Segoe Print" panose="02000600000000000000" pitchFamily="2" charset="0"/>
              </a:rPr>
              <a:t>abstraction layer </a:t>
            </a:r>
            <a:r>
              <a:rPr lang="en-US" sz="2448" dirty="0"/>
              <a:t>between component and dependencies by implementing </a:t>
            </a:r>
            <a:r>
              <a:rPr lang="en-US" sz="2448" dirty="0">
                <a:solidFill>
                  <a:srgbClr val="C00000"/>
                </a:solidFill>
                <a:latin typeface="Segoe Print" panose="02000600000000000000" pitchFamily="2" charset="0"/>
              </a:rPr>
              <a:t>interfaces</a:t>
            </a:r>
          </a:p>
          <a:p>
            <a:r>
              <a:rPr lang="en-US" sz="2448" dirty="0"/>
              <a:t>Component now unaware of concrete class</a:t>
            </a:r>
            <a:endParaRPr lang="en-US" sz="2448" dirty="0">
              <a:solidFill>
                <a:srgbClr val="C00000"/>
              </a:solidFill>
              <a:latin typeface="Segoe Print" panose="02000600000000000000" pitchFamily="2" charset="0"/>
            </a:endParaRPr>
          </a:p>
        </p:txBody>
      </p:sp>
    </p:spTree>
    <p:extLst>
      <p:ext uri="{BB962C8B-B14F-4D97-AF65-F5344CB8AC3E}">
        <p14:creationId xmlns:p14="http://schemas.microsoft.com/office/powerpoint/2010/main" val="23766263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4673" y="310868"/>
            <a:ext cx="7927128" cy="1041084"/>
          </a:xfrm>
        </p:spPr>
        <p:txBody>
          <a:bodyPr>
            <a:normAutofit/>
          </a:bodyPr>
          <a:lstStyle/>
          <a:p>
            <a:pPr>
              <a:defRPr/>
            </a:pPr>
            <a:r>
              <a:rPr lang="en-US" b="1" dirty="0"/>
              <a:t>Refactoring to Interfaces</a:t>
            </a:r>
          </a:p>
        </p:txBody>
      </p:sp>
      <p:sp>
        <p:nvSpPr>
          <p:cNvPr id="3" name="Content Placeholder 2"/>
          <p:cNvSpPr>
            <a:spLocks noGrp="1"/>
          </p:cNvSpPr>
          <p:nvPr>
            <p:ph idx="1"/>
          </p:nvPr>
        </p:nvSpPr>
        <p:spPr>
          <a:xfrm>
            <a:off x="1935935" y="1266096"/>
            <a:ext cx="8945319" cy="4663017"/>
          </a:xfrm>
        </p:spPr>
        <p:txBody>
          <a:bodyPr>
            <a:normAutofit/>
          </a:bodyPr>
          <a:lstStyle/>
          <a:p>
            <a:pPr>
              <a:buFont typeface="Wingdings 2"/>
              <a:buChar char=""/>
              <a:defRPr/>
            </a:pPr>
            <a:r>
              <a:rPr lang="en-US" sz="3264" dirty="0"/>
              <a:t>Component dependent on interfaces</a:t>
            </a:r>
          </a:p>
          <a:p>
            <a:pPr lvl="1">
              <a:buFont typeface="Wingdings 2"/>
              <a:buChar char=""/>
              <a:defRPr/>
            </a:pPr>
            <a:r>
              <a:rPr lang="en-US" sz="2856" dirty="0"/>
              <a:t>Not aware of concrete class</a:t>
            </a:r>
          </a:p>
          <a:p>
            <a:pPr lvl="1">
              <a:buFont typeface="Wingdings 2"/>
              <a:buChar char=""/>
              <a:defRPr/>
            </a:pPr>
            <a:r>
              <a:rPr lang="en-US" sz="2856" dirty="0"/>
              <a:t>Communicates with interface</a:t>
            </a:r>
          </a:p>
          <a:p>
            <a:pPr lvl="1">
              <a:buFont typeface="Wingdings 2"/>
              <a:buChar char=""/>
              <a:defRPr/>
            </a:pPr>
            <a:r>
              <a:rPr lang="en-US" sz="2856" dirty="0"/>
              <a:t>Talks to any reference that implements interface</a:t>
            </a:r>
          </a:p>
          <a:p>
            <a:pPr>
              <a:spcBef>
                <a:spcPts val="1224"/>
              </a:spcBef>
              <a:buFont typeface="Wingdings 2"/>
              <a:buChar char=""/>
              <a:defRPr/>
            </a:pPr>
            <a:r>
              <a:rPr lang="en-US" sz="3264" dirty="0"/>
              <a:t>Inject different implementations of dependent class without modifying component</a:t>
            </a:r>
          </a:p>
          <a:p>
            <a:pPr lvl="1">
              <a:buFont typeface="Wingdings 2"/>
              <a:buChar char=""/>
              <a:defRPr/>
            </a:pPr>
            <a:r>
              <a:rPr lang="en-US" sz="2856" dirty="0"/>
              <a:t>Facilitates testing</a:t>
            </a:r>
          </a:p>
          <a:p>
            <a:pPr lvl="1">
              <a:buFont typeface="Wingdings 2"/>
              <a:buChar char=""/>
              <a:defRPr/>
            </a:pPr>
            <a:r>
              <a:rPr lang="en-US" sz="2856" dirty="0"/>
              <a:t>Pass fake implementations for unit testing</a:t>
            </a:r>
          </a:p>
          <a:p>
            <a:pPr>
              <a:spcBef>
                <a:spcPts val="1836"/>
              </a:spcBef>
              <a:buFont typeface="Wingdings 2"/>
              <a:buChar char=""/>
              <a:defRPr/>
            </a:pPr>
            <a:endParaRPr lang="en-US" sz="2856" dirty="0"/>
          </a:p>
          <a:p>
            <a:pPr>
              <a:spcBef>
                <a:spcPts val="1836"/>
              </a:spcBef>
              <a:buFont typeface="Wingdings 2"/>
              <a:buChar char=""/>
              <a:defRPr/>
            </a:pPr>
            <a:endParaRPr lang="en-US" sz="3060" dirty="0"/>
          </a:p>
          <a:p>
            <a:pPr>
              <a:spcBef>
                <a:spcPts val="1836"/>
              </a:spcBef>
              <a:buFont typeface="Wingdings 2"/>
              <a:buChar char=""/>
              <a:defRPr/>
            </a:pPr>
            <a:endParaRPr lang="en-US" sz="3264" dirty="0"/>
          </a:p>
        </p:txBody>
      </p:sp>
    </p:spTree>
    <p:extLst>
      <p:ext uri="{BB962C8B-B14F-4D97-AF65-F5344CB8AC3E}">
        <p14:creationId xmlns:p14="http://schemas.microsoft.com/office/powerpoint/2010/main" val="22276628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dirty="0"/>
              <a:t>What is Dependency Injection (DI)?</a:t>
            </a:r>
          </a:p>
        </p:txBody>
      </p:sp>
    </p:spTree>
    <p:extLst>
      <p:ext uri="{BB962C8B-B14F-4D97-AF65-F5344CB8AC3E}">
        <p14:creationId xmlns:p14="http://schemas.microsoft.com/office/powerpoint/2010/main" val="3231079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Content Placeholder 2"/>
          <p:cNvSpPr>
            <a:spLocks noGrp="1"/>
          </p:cNvSpPr>
          <p:nvPr>
            <p:ph idx="1"/>
          </p:nvPr>
        </p:nvSpPr>
        <p:spPr>
          <a:xfrm>
            <a:off x="1933967" y="1115582"/>
            <a:ext cx="8522302" cy="5914336"/>
          </a:xfrm>
        </p:spPr>
        <p:txBody>
          <a:bodyPr/>
          <a:lstStyle/>
          <a:p>
            <a:r>
              <a:rPr lang="en-US" sz="2448" dirty="0"/>
              <a:t>Implement Interfaces to communicate across layers -- </a:t>
            </a:r>
            <a:r>
              <a:rPr lang="en-US" sz="2448" dirty="0">
                <a:solidFill>
                  <a:schemeClr val="tx2"/>
                </a:solidFill>
                <a:latin typeface="Segoe Print" pitchFamily="2" charset="0"/>
              </a:rPr>
              <a:t>enforces loose coupling</a:t>
            </a:r>
            <a:r>
              <a:rPr lang="en-US" sz="2448" dirty="0"/>
              <a:t>  </a:t>
            </a:r>
          </a:p>
          <a:p>
            <a:r>
              <a:rPr lang="en-US" sz="2448" dirty="0"/>
              <a:t>A layer should not expose internal details on which another layer could depend </a:t>
            </a:r>
          </a:p>
          <a:p>
            <a:r>
              <a:rPr lang="en-US" sz="2448" dirty="0"/>
              <a:t>Controller, Services, Repositories all loosely coupled with interface references</a:t>
            </a:r>
          </a:p>
          <a:p>
            <a:endParaRPr lang="en-US" sz="2448" dirty="0"/>
          </a:p>
          <a:p>
            <a:endParaRPr lang="en-US" sz="2448" dirty="0"/>
          </a:p>
          <a:p>
            <a:endParaRPr lang="en-US" sz="2448" dirty="0"/>
          </a:p>
          <a:p>
            <a:endParaRPr lang="en-US" sz="2448" dirty="0"/>
          </a:p>
          <a:p>
            <a:endParaRPr lang="en-US" sz="2448" dirty="0"/>
          </a:p>
          <a:p>
            <a:r>
              <a:rPr lang="en-US" sz="2448" dirty="0"/>
              <a:t>One Layer can Mock or Fake another layer to isolate functionality, enabling testability across each layer</a:t>
            </a:r>
          </a:p>
          <a:p>
            <a:pPr marL="0" indent="0">
              <a:buNone/>
            </a:pPr>
            <a:endParaRPr lang="en-US" sz="2448" dirty="0"/>
          </a:p>
          <a:p>
            <a:endParaRPr lang="en-US" b="0" dirty="0"/>
          </a:p>
        </p:txBody>
      </p:sp>
      <p:sp>
        <p:nvSpPr>
          <p:cNvPr id="3" name="Title 2"/>
          <p:cNvSpPr>
            <a:spLocks noGrp="1"/>
          </p:cNvSpPr>
          <p:nvPr>
            <p:ph type="title"/>
          </p:nvPr>
        </p:nvSpPr>
        <p:spPr/>
        <p:txBody>
          <a:bodyPr/>
          <a:lstStyle/>
          <a:p>
            <a:r>
              <a:rPr lang="en-US" dirty="0"/>
              <a:t>Loose Coupling</a:t>
            </a:r>
          </a:p>
        </p:txBody>
      </p:sp>
      <p:sp>
        <p:nvSpPr>
          <p:cNvPr id="5" name="Rounded Rectangle 4"/>
          <p:cNvSpPr/>
          <p:nvPr/>
        </p:nvSpPr>
        <p:spPr bwMode="auto">
          <a:xfrm>
            <a:off x="5026881" y="3898735"/>
            <a:ext cx="1444780" cy="749038"/>
          </a:xfrm>
          <a:prstGeom prst="roundRect">
            <a:avLst/>
          </a:prstGeom>
          <a:solidFill>
            <a:schemeClr val="accent5"/>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defTabSz="932290"/>
            <a:r>
              <a:rPr lang="en-US" sz="1836" dirty="0">
                <a:gradFill>
                  <a:gsLst>
                    <a:gs pos="0">
                      <a:srgbClr val="FFFFFF"/>
                    </a:gs>
                    <a:gs pos="100000">
                      <a:srgbClr val="FFFFFF"/>
                    </a:gs>
                  </a:gsLst>
                  <a:lin ang="5400000" scaled="0"/>
                </a:gradFill>
                <a:latin typeface="Segoe"/>
              </a:rPr>
              <a:t>Service</a:t>
            </a:r>
          </a:p>
        </p:txBody>
      </p:sp>
      <p:sp>
        <p:nvSpPr>
          <p:cNvPr id="6" name="Rounded Rectangle 5"/>
          <p:cNvSpPr/>
          <p:nvPr/>
        </p:nvSpPr>
        <p:spPr bwMode="auto">
          <a:xfrm>
            <a:off x="2396591" y="3902213"/>
            <a:ext cx="1428521" cy="745560"/>
          </a:xfrm>
          <a:prstGeom prst="roundRect">
            <a:avLst/>
          </a:prstGeom>
          <a:solidFill>
            <a:schemeClr val="accent5"/>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defTabSz="932290"/>
            <a:r>
              <a:rPr lang="en-US" sz="1836" dirty="0">
                <a:gradFill>
                  <a:gsLst>
                    <a:gs pos="0">
                      <a:srgbClr val="FFFFFF"/>
                    </a:gs>
                    <a:gs pos="100000">
                      <a:srgbClr val="FFFFFF"/>
                    </a:gs>
                  </a:gsLst>
                  <a:lin ang="5400000" scaled="0"/>
                </a:gradFill>
                <a:latin typeface="Segoe"/>
              </a:rPr>
              <a:t>Controller</a:t>
            </a:r>
          </a:p>
        </p:txBody>
      </p:sp>
      <p:sp>
        <p:nvSpPr>
          <p:cNvPr id="7" name="Rounded Rectangle 6"/>
          <p:cNvSpPr/>
          <p:nvPr/>
        </p:nvSpPr>
        <p:spPr bwMode="auto">
          <a:xfrm>
            <a:off x="7681835" y="3902213"/>
            <a:ext cx="1395388" cy="745560"/>
          </a:xfrm>
          <a:prstGeom prst="roundRect">
            <a:avLst/>
          </a:prstGeom>
          <a:solidFill>
            <a:schemeClr val="accent5"/>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defTabSz="932290"/>
            <a:r>
              <a:rPr lang="en-US" sz="1836" dirty="0">
                <a:gradFill>
                  <a:gsLst>
                    <a:gs pos="0">
                      <a:srgbClr val="FFFFFF"/>
                    </a:gs>
                    <a:gs pos="100000">
                      <a:srgbClr val="FFFFFF"/>
                    </a:gs>
                  </a:gsLst>
                  <a:lin ang="5400000" scaled="0"/>
                </a:gradFill>
                <a:latin typeface="Segoe"/>
              </a:rPr>
              <a:t>Repository</a:t>
            </a:r>
          </a:p>
        </p:txBody>
      </p:sp>
      <p:sp>
        <p:nvSpPr>
          <p:cNvPr id="8" name="Rounded Rectangle 7"/>
          <p:cNvSpPr/>
          <p:nvPr/>
        </p:nvSpPr>
        <p:spPr bwMode="auto">
          <a:xfrm>
            <a:off x="5467530" y="3497871"/>
            <a:ext cx="1298108" cy="488929"/>
          </a:xfrm>
          <a:prstGeom prst="roundRect">
            <a:avLst/>
          </a:prstGeom>
          <a:solidFill>
            <a:schemeClr val="accent1"/>
          </a:solidFill>
          <a:ln>
            <a:solidFill>
              <a:srgbClr val="F36D43"/>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defTabSz="932290"/>
            <a:r>
              <a:rPr lang="en-US" sz="1632" i="1" dirty="0">
                <a:gradFill>
                  <a:gsLst>
                    <a:gs pos="0">
                      <a:srgbClr val="FFFFFF"/>
                    </a:gs>
                    <a:gs pos="100000">
                      <a:srgbClr val="FFFFFF"/>
                    </a:gs>
                  </a:gsLst>
                  <a:lin ang="5400000" scaled="0"/>
                </a:gradFill>
                <a:latin typeface="Segoe"/>
              </a:rPr>
              <a:t>IService</a:t>
            </a:r>
          </a:p>
        </p:txBody>
      </p:sp>
      <p:sp>
        <p:nvSpPr>
          <p:cNvPr id="9" name="Rounded Rectangle 8"/>
          <p:cNvSpPr/>
          <p:nvPr/>
        </p:nvSpPr>
        <p:spPr bwMode="auto">
          <a:xfrm>
            <a:off x="8203267" y="3551550"/>
            <a:ext cx="1309495" cy="454205"/>
          </a:xfrm>
          <a:prstGeom prst="roundRect">
            <a:avLst/>
          </a:prstGeom>
          <a:solidFill>
            <a:schemeClr val="accent1"/>
          </a:solidFill>
          <a:ln>
            <a:solidFill>
              <a:srgbClr val="F36D43"/>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defTabSz="932290"/>
            <a:r>
              <a:rPr lang="en-US" sz="1632" i="1" dirty="0">
                <a:gradFill>
                  <a:gsLst>
                    <a:gs pos="0">
                      <a:srgbClr val="FFFFFF"/>
                    </a:gs>
                    <a:gs pos="100000">
                      <a:srgbClr val="FFFFFF"/>
                    </a:gs>
                  </a:gsLst>
                  <a:lin ang="5400000" scaled="0"/>
                </a:gradFill>
                <a:latin typeface="Segoe"/>
              </a:rPr>
              <a:t>IRepository</a:t>
            </a:r>
          </a:p>
        </p:txBody>
      </p:sp>
      <p:sp>
        <p:nvSpPr>
          <p:cNvPr id="10" name="TextBox 12"/>
          <p:cNvSpPr txBox="1"/>
          <p:nvPr/>
        </p:nvSpPr>
        <p:spPr>
          <a:xfrm>
            <a:off x="5003112" y="4647182"/>
            <a:ext cx="2233170" cy="76651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32597">
              <a:defRPr/>
            </a:pPr>
            <a:r>
              <a:rPr lang="en-GB" sz="1428" b="1" kern="0" dirty="0">
                <a:solidFill>
                  <a:srgbClr val="FFC000"/>
                </a:solidFill>
                <a:latin typeface="Segoe"/>
              </a:rPr>
              <a:t>Service </a:t>
            </a:r>
            <a:r>
              <a:rPr lang="en-GB" sz="1428" kern="0" dirty="0">
                <a:solidFill>
                  <a:srgbClr val="FFC000"/>
                </a:solidFill>
                <a:latin typeface="Segoe"/>
              </a:rPr>
              <a:t>has dependency on Repository - interface-based</a:t>
            </a:r>
          </a:p>
        </p:txBody>
      </p:sp>
      <p:sp>
        <p:nvSpPr>
          <p:cNvPr id="11" name="TextBox 12"/>
          <p:cNvSpPr txBox="1"/>
          <p:nvPr/>
        </p:nvSpPr>
        <p:spPr>
          <a:xfrm>
            <a:off x="7453504" y="4647182"/>
            <a:ext cx="2890488" cy="5423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32597">
              <a:defRPr/>
            </a:pPr>
            <a:r>
              <a:rPr lang="en-GB" sz="1428" b="1" kern="0" dirty="0">
                <a:solidFill>
                  <a:srgbClr val="FFC000"/>
                </a:solidFill>
                <a:latin typeface="Segoe"/>
              </a:rPr>
              <a:t>Repository </a:t>
            </a:r>
            <a:r>
              <a:rPr lang="en-GB" sz="1428" kern="0" dirty="0">
                <a:solidFill>
                  <a:srgbClr val="FFC000"/>
                </a:solidFill>
                <a:latin typeface="Segoe"/>
              </a:rPr>
              <a:t>has dependency on DbContext</a:t>
            </a:r>
          </a:p>
        </p:txBody>
      </p:sp>
      <p:sp>
        <p:nvSpPr>
          <p:cNvPr id="12" name="Freeform 13"/>
          <p:cNvSpPr>
            <a:spLocks/>
          </p:cNvSpPr>
          <p:nvPr/>
        </p:nvSpPr>
        <p:spPr bwMode="auto">
          <a:xfrm rot="7082181" flipH="1">
            <a:off x="3874919" y="3240453"/>
            <a:ext cx="1330722" cy="1392419"/>
          </a:xfrm>
          <a:custGeom>
            <a:avLst/>
            <a:gdLst/>
            <a:ahLst/>
            <a:cxnLst>
              <a:cxn ang="0">
                <a:pos x="69" y="1158"/>
              </a:cxn>
              <a:cxn ang="0">
                <a:pos x="2230" y="811"/>
              </a:cxn>
              <a:cxn ang="0">
                <a:pos x="3603" y="274"/>
              </a:cxn>
              <a:cxn ang="0">
                <a:pos x="3621" y="437"/>
              </a:cxn>
              <a:cxn ang="0">
                <a:pos x="3828" y="0"/>
              </a:cxn>
              <a:cxn ang="0">
                <a:pos x="3131" y="7"/>
              </a:cxn>
              <a:cxn ang="0">
                <a:pos x="3323" y="93"/>
              </a:cxn>
              <a:cxn ang="0">
                <a:pos x="2032" y="696"/>
              </a:cxn>
              <a:cxn ang="0">
                <a:pos x="0" y="1134"/>
              </a:cxn>
              <a:cxn ang="0">
                <a:pos x="69" y="1158"/>
              </a:cxn>
            </a:cxnLst>
            <a:rect l="0" t="0" r="r" b="b"/>
            <a:pathLst>
              <a:path w="3828" h="1158">
                <a:moveTo>
                  <a:pt x="69" y="1158"/>
                </a:moveTo>
                <a:cubicBezTo>
                  <a:pt x="69" y="1158"/>
                  <a:pt x="1399" y="1040"/>
                  <a:pt x="2230" y="811"/>
                </a:cubicBezTo>
                <a:cubicBezTo>
                  <a:pt x="3164" y="552"/>
                  <a:pt x="3603" y="274"/>
                  <a:pt x="3603" y="274"/>
                </a:cubicBezTo>
                <a:cubicBezTo>
                  <a:pt x="3621" y="437"/>
                  <a:pt x="3621" y="437"/>
                  <a:pt x="3621" y="437"/>
                </a:cubicBezTo>
                <a:cubicBezTo>
                  <a:pt x="3828" y="0"/>
                  <a:pt x="3828" y="0"/>
                  <a:pt x="3828" y="0"/>
                </a:cubicBezTo>
                <a:cubicBezTo>
                  <a:pt x="3131" y="7"/>
                  <a:pt x="3131" y="7"/>
                  <a:pt x="3131" y="7"/>
                </a:cubicBezTo>
                <a:cubicBezTo>
                  <a:pt x="3323" y="93"/>
                  <a:pt x="3323" y="93"/>
                  <a:pt x="3323" y="93"/>
                </a:cubicBezTo>
                <a:cubicBezTo>
                  <a:pt x="3323" y="93"/>
                  <a:pt x="2919" y="386"/>
                  <a:pt x="2032" y="696"/>
                </a:cubicBezTo>
                <a:cubicBezTo>
                  <a:pt x="1147" y="1005"/>
                  <a:pt x="0" y="1134"/>
                  <a:pt x="0" y="1134"/>
                </a:cubicBezTo>
                <a:lnTo>
                  <a:pt x="69" y="1158"/>
                </a:lnTo>
                <a:close/>
              </a:path>
            </a:pathLst>
          </a:cu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3600000" scaled="0"/>
            <a:tileRect/>
          </a:gradFill>
          <a:ln w="9525">
            <a:noFill/>
            <a:round/>
            <a:headEnd/>
            <a:tailEnd/>
          </a:ln>
        </p:spPr>
        <p:txBody>
          <a:bodyPr vert="horz" wrap="square" lIns="93260" tIns="46630" rIns="93260" bIns="46630" numCol="1" anchor="t" anchorCtr="0" compatLnSpc="1">
            <a:prstTxWarp prst="textNoShape">
              <a:avLst/>
            </a:prstTxWarp>
          </a:bodyPr>
          <a:lstStyle/>
          <a:p>
            <a:pPr defTabSz="932559"/>
            <a:endParaRPr lang="en-US" sz="1836" dirty="0">
              <a:solidFill>
                <a:srgbClr val="595959"/>
              </a:solidFill>
              <a:latin typeface="Segoe"/>
            </a:endParaRPr>
          </a:p>
        </p:txBody>
      </p:sp>
      <p:sp>
        <p:nvSpPr>
          <p:cNvPr id="13" name="Freeform 13"/>
          <p:cNvSpPr>
            <a:spLocks/>
          </p:cNvSpPr>
          <p:nvPr/>
        </p:nvSpPr>
        <p:spPr bwMode="auto">
          <a:xfrm rot="7082181" flipH="1">
            <a:off x="6420502" y="3236165"/>
            <a:ext cx="1478844" cy="1576593"/>
          </a:xfrm>
          <a:custGeom>
            <a:avLst/>
            <a:gdLst/>
            <a:ahLst/>
            <a:cxnLst>
              <a:cxn ang="0">
                <a:pos x="69" y="1158"/>
              </a:cxn>
              <a:cxn ang="0">
                <a:pos x="2230" y="811"/>
              </a:cxn>
              <a:cxn ang="0">
                <a:pos x="3603" y="274"/>
              </a:cxn>
              <a:cxn ang="0">
                <a:pos x="3621" y="437"/>
              </a:cxn>
              <a:cxn ang="0">
                <a:pos x="3828" y="0"/>
              </a:cxn>
              <a:cxn ang="0">
                <a:pos x="3131" y="7"/>
              </a:cxn>
              <a:cxn ang="0">
                <a:pos x="3323" y="93"/>
              </a:cxn>
              <a:cxn ang="0">
                <a:pos x="2032" y="696"/>
              </a:cxn>
              <a:cxn ang="0">
                <a:pos x="0" y="1134"/>
              </a:cxn>
              <a:cxn ang="0">
                <a:pos x="69" y="1158"/>
              </a:cxn>
            </a:cxnLst>
            <a:rect l="0" t="0" r="r" b="b"/>
            <a:pathLst>
              <a:path w="3828" h="1158">
                <a:moveTo>
                  <a:pt x="69" y="1158"/>
                </a:moveTo>
                <a:cubicBezTo>
                  <a:pt x="69" y="1158"/>
                  <a:pt x="1399" y="1040"/>
                  <a:pt x="2230" y="811"/>
                </a:cubicBezTo>
                <a:cubicBezTo>
                  <a:pt x="3164" y="552"/>
                  <a:pt x="3603" y="274"/>
                  <a:pt x="3603" y="274"/>
                </a:cubicBezTo>
                <a:cubicBezTo>
                  <a:pt x="3621" y="437"/>
                  <a:pt x="3621" y="437"/>
                  <a:pt x="3621" y="437"/>
                </a:cubicBezTo>
                <a:cubicBezTo>
                  <a:pt x="3828" y="0"/>
                  <a:pt x="3828" y="0"/>
                  <a:pt x="3828" y="0"/>
                </a:cubicBezTo>
                <a:cubicBezTo>
                  <a:pt x="3131" y="7"/>
                  <a:pt x="3131" y="7"/>
                  <a:pt x="3131" y="7"/>
                </a:cubicBezTo>
                <a:cubicBezTo>
                  <a:pt x="3323" y="93"/>
                  <a:pt x="3323" y="93"/>
                  <a:pt x="3323" y="93"/>
                </a:cubicBezTo>
                <a:cubicBezTo>
                  <a:pt x="3323" y="93"/>
                  <a:pt x="2919" y="386"/>
                  <a:pt x="2032" y="696"/>
                </a:cubicBezTo>
                <a:cubicBezTo>
                  <a:pt x="1147" y="1005"/>
                  <a:pt x="0" y="1134"/>
                  <a:pt x="0" y="1134"/>
                </a:cubicBezTo>
                <a:lnTo>
                  <a:pt x="69" y="1158"/>
                </a:lnTo>
                <a:close/>
              </a:path>
            </a:pathLst>
          </a:custGeom>
          <a:gradFill flip="none" rotWithShape="1">
            <a:gsLst>
              <a:gs pos="0">
                <a:schemeClr val="tx1">
                  <a:lumMod val="95000"/>
                </a:schemeClr>
              </a:gs>
              <a:gs pos="50000">
                <a:schemeClr val="tx1">
                  <a:lumMod val="75000"/>
                </a:schemeClr>
              </a:gs>
              <a:gs pos="100000">
                <a:schemeClr val="tx1">
                  <a:lumMod val="65000"/>
                </a:schemeClr>
              </a:gs>
            </a:gsLst>
            <a:lin ang="3600000" scaled="0"/>
            <a:tileRect/>
          </a:gradFill>
          <a:ln w="9525">
            <a:noFill/>
            <a:round/>
            <a:headEnd/>
            <a:tailEnd/>
          </a:ln>
        </p:spPr>
        <p:txBody>
          <a:bodyPr vert="horz" wrap="square" lIns="93260" tIns="46630" rIns="93260" bIns="46630" numCol="1" anchor="t" anchorCtr="0" compatLnSpc="1">
            <a:prstTxWarp prst="textNoShape">
              <a:avLst/>
            </a:prstTxWarp>
          </a:bodyPr>
          <a:lstStyle/>
          <a:p>
            <a:pPr defTabSz="932559"/>
            <a:endParaRPr lang="en-US" sz="1836" dirty="0">
              <a:solidFill>
                <a:srgbClr val="595959"/>
              </a:solidFill>
              <a:latin typeface="Segoe"/>
            </a:endParaRPr>
          </a:p>
        </p:txBody>
      </p:sp>
      <p:sp>
        <p:nvSpPr>
          <p:cNvPr id="14" name="TextBox 12"/>
          <p:cNvSpPr txBox="1"/>
          <p:nvPr/>
        </p:nvSpPr>
        <p:spPr>
          <a:xfrm>
            <a:off x="1978904" y="4663857"/>
            <a:ext cx="2593367" cy="99062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32597">
              <a:defRPr/>
            </a:pPr>
            <a:r>
              <a:rPr lang="en-GB" sz="1428" b="1" kern="0" dirty="0">
                <a:solidFill>
                  <a:srgbClr val="FFC000"/>
                </a:solidFill>
                <a:latin typeface="Segoe"/>
              </a:rPr>
              <a:t>Controller </a:t>
            </a:r>
            <a:r>
              <a:rPr lang="en-GB" sz="1428" kern="0" dirty="0">
                <a:solidFill>
                  <a:srgbClr val="FFC000"/>
                </a:solidFill>
                <a:latin typeface="Segoe"/>
              </a:rPr>
              <a:t>has dependency on Service - interface-based</a:t>
            </a:r>
          </a:p>
          <a:p>
            <a:pPr defTabSz="932597">
              <a:defRPr/>
            </a:pPr>
            <a:endParaRPr lang="en-US" sz="1428" b="1" kern="0" dirty="0">
              <a:solidFill>
                <a:sysClr val="window" lastClr="FFFFFF"/>
              </a:solidFill>
              <a:latin typeface="Segoe"/>
            </a:endParaRPr>
          </a:p>
          <a:p>
            <a:pPr defTabSz="932597">
              <a:defRPr/>
            </a:pPr>
            <a:endParaRPr lang="en-US" sz="1428" b="1" kern="0" dirty="0">
              <a:solidFill>
                <a:sysClr val="window" lastClr="FFFFFF"/>
              </a:solidFill>
              <a:latin typeface="Segoe"/>
            </a:endParaRPr>
          </a:p>
        </p:txBody>
      </p:sp>
    </p:spTree>
    <p:extLst>
      <p:ext uri="{BB962C8B-B14F-4D97-AF65-F5344CB8AC3E}">
        <p14:creationId xmlns:p14="http://schemas.microsoft.com/office/powerpoint/2010/main" val="2157719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5400" dirty="0"/>
              <a:t>Compare the main DI frameworks Performance</a:t>
            </a:r>
            <a:endParaRPr lang="en-US" dirty="0"/>
          </a:p>
        </p:txBody>
      </p:sp>
    </p:spTree>
    <p:extLst>
      <p:ext uri="{BB962C8B-B14F-4D97-AF65-F5344CB8AC3E}">
        <p14:creationId xmlns:p14="http://schemas.microsoft.com/office/powerpoint/2010/main" val="3911191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 the main DI frameworks</a:t>
            </a:r>
          </a:p>
        </p:txBody>
      </p:sp>
      <p:sp>
        <p:nvSpPr>
          <p:cNvPr id="4" name="Text Placeholder 3"/>
          <p:cNvSpPr>
            <a:spLocks noGrp="1"/>
          </p:cNvSpPr>
          <p:nvPr>
            <p:ph type="body" sz="quarter" idx="10"/>
          </p:nvPr>
        </p:nvSpPr>
        <p:spPr>
          <a:xfrm>
            <a:off x="274639" y="1212849"/>
            <a:ext cx="11889564" cy="6050887"/>
          </a:xfrm>
        </p:spPr>
        <p:txBody>
          <a:bodyPr/>
          <a:lstStyle/>
          <a:p>
            <a:pPr lvl="1"/>
            <a:r>
              <a:rPr lang="en-US" sz="2400" dirty="0" err="1"/>
              <a:t>Mef</a:t>
            </a:r>
            <a:endParaRPr lang="en-US" sz="2400" dirty="0"/>
          </a:p>
          <a:p>
            <a:pPr lvl="1"/>
            <a:r>
              <a:rPr lang="en-US" sz="2400" dirty="0">
                <a:highlight>
                  <a:srgbClr val="FFFF00"/>
                </a:highlight>
              </a:rPr>
              <a:t>Mef2</a:t>
            </a:r>
          </a:p>
          <a:p>
            <a:pPr lvl="1"/>
            <a:r>
              <a:rPr lang="en-US" sz="2400" dirty="0">
                <a:highlight>
                  <a:srgbClr val="FFFF00"/>
                </a:highlight>
              </a:rPr>
              <a:t>Unity</a:t>
            </a:r>
          </a:p>
          <a:p>
            <a:pPr lvl="1"/>
            <a:r>
              <a:rPr lang="en-US" sz="2400" dirty="0" err="1"/>
              <a:t>Ninject</a:t>
            </a:r>
            <a:endParaRPr lang="en-US" sz="2400" dirty="0"/>
          </a:p>
          <a:p>
            <a:pPr lvl="1"/>
            <a:r>
              <a:rPr lang="en-US" sz="2400" dirty="0"/>
              <a:t>Castle Windsor</a:t>
            </a:r>
          </a:p>
          <a:p>
            <a:pPr lvl="1"/>
            <a:r>
              <a:rPr lang="en-US" sz="2400" dirty="0" err="1">
                <a:highlight>
                  <a:srgbClr val="FFFF00"/>
                </a:highlight>
              </a:rPr>
              <a:t>Autofac</a:t>
            </a:r>
            <a:endParaRPr lang="en-US" sz="2400" dirty="0">
              <a:highlight>
                <a:srgbClr val="FFFF00"/>
              </a:highlight>
            </a:endParaRPr>
          </a:p>
          <a:p>
            <a:pPr lvl="1"/>
            <a:r>
              <a:rPr lang="en-US" sz="2400" dirty="0" err="1">
                <a:highlight>
                  <a:srgbClr val="FFFF00"/>
                </a:highlight>
              </a:rPr>
              <a:t>StructureMap</a:t>
            </a:r>
            <a:endParaRPr lang="en-US" sz="2400" dirty="0">
              <a:highlight>
                <a:srgbClr val="FFFF00"/>
              </a:highlight>
            </a:endParaRPr>
          </a:p>
          <a:p>
            <a:pPr lvl="1"/>
            <a:endParaRPr lang="en-US" sz="2400" dirty="0"/>
          </a:p>
          <a:p>
            <a:pPr lvl="1"/>
            <a:endParaRPr lang="en-US" sz="2400" dirty="0"/>
          </a:p>
          <a:p>
            <a:pPr marL="297971" lvl="1" indent="0">
              <a:buNone/>
            </a:pPr>
            <a:r>
              <a:rPr lang="en-US" sz="2400" dirty="0"/>
              <a:t>Performance comparisons: </a:t>
            </a:r>
          </a:p>
          <a:p>
            <a:r>
              <a:rPr lang="en-US" dirty="0"/>
              <a:t>https://github.com/danielpalme/IocPerformance</a:t>
            </a:r>
          </a:p>
          <a:p>
            <a:r>
              <a:rPr lang="en-US" dirty="0"/>
              <a:t>http://www.palmmedia.de/Blog/2011/8/30/ioc-container-benchmark-performance-comparison</a:t>
            </a:r>
          </a:p>
          <a:p>
            <a:pPr lvl="1"/>
            <a:endParaRPr lang="en-US" sz="2400" dirty="0"/>
          </a:p>
        </p:txBody>
      </p:sp>
    </p:spTree>
    <p:extLst>
      <p:ext uri="{BB962C8B-B14F-4D97-AF65-F5344CB8AC3E}">
        <p14:creationId xmlns:p14="http://schemas.microsoft.com/office/powerpoint/2010/main" val="24952878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 the main DI frameworks</a:t>
            </a:r>
          </a:p>
        </p:txBody>
      </p:sp>
      <p:sp>
        <p:nvSpPr>
          <p:cNvPr id="4" name="Text Placeholder 3"/>
          <p:cNvSpPr>
            <a:spLocks noGrp="1"/>
          </p:cNvSpPr>
          <p:nvPr>
            <p:ph type="body" sz="quarter" idx="10"/>
          </p:nvPr>
        </p:nvSpPr>
        <p:spPr>
          <a:xfrm>
            <a:off x="274639" y="1212849"/>
            <a:ext cx="11889564" cy="5219891"/>
          </a:xfrm>
        </p:spPr>
        <p:txBody>
          <a:bodyPr/>
          <a:lstStyle/>
          <a:p>
            <a:pPr marL="0" indent="0" fontAlgn="base">
              <a:buNone/>
            </a:pPr>
            <a:r>
              <a:rPr lang="en-US" dirty="0">
                <a:solidFill>
                  <a:srgbClr val="000000"/>
                </a:solidFill>
              </a:rPr>
              <a:t>Microsoft released three versions of MEF using two only unique names: MEF and MEF2</a:t>
            </a:r>
          </a:p>
          <a:p>
            <a:pPr fontAlgn="base"/>
            <a:r>
              <a:rPr lang="en-US" dirty="0">
                <a:solidFill>
                  <a:srgbClr val="000000"/>
                </a:solidFill>
              </a:rPr>
              <a:t>System.ComponentModel.Composition.* MEF in .NET 4 (typically called just MEF), no support for </a:t>
            </a:r>
            <a:r>
              <a:rPr lang="en-US" dirty="0" err="1">
                <a:solidFill>
                  <a:srgbClr val="000000"/>
                </a:solidFill>
              </a:rPr>
              <a:t>CompositionScopes</a:t>
            </a:r>
            <a:r>
              <a:rPr lang="en-US" dirty="0">
                <a:solidFill>
                  <a:srgbClr val="000000"/>
                </a:solidFill>
              </a:rPr>
              <a:t>, </a:t>
            </a:r>
            <a:r>
              <a:rPr lang="en-US" dirty="0" err="1">
                <a:solidFill>
                  <a:srgbClr val="000000"/>
                </a:solidFill>
              </a:rPr>
              <a:t>ExportFactories</a:t>
            </a:r>
            <a:r>
              <a:rPr lang="en-US" dirty="0">
                <a:solidFill>
                  <a:srgbClr val="000000"/>
                </a:solidFill>
              </a:rPr>
              <a:t>, </a:t>
            </a:r>
            <a:r>
              <a:rPr lang="en-US" dirty="0" err="1">
                <a:solidFill>
                  <a:srgbClr val="000000"/>
                </a:solidFill>
              </a:rPr>
              <a:t>etc</a:t>
            </a:r>
            <a:endParaRPr lang="en-US" dirty="0">
              <a:solidFill>
                <a:srgbClr val="000000"/>
              </a:solidFill>
            </a:endParaRPr>
          </a:p>
          <a:p>
            <a:pPr fontAlgn="base"/>
            <a:r>
              <a:rPr lang="en-US" dirty="0">
                <a:solidFill>
                  <a:srgbClr val="000000"/>
                </a:solidFill>
              </a:rPr>
              <a:t>System.ComponentModel.Composition.* MEF2 in .NET 4.5 (sometimes called MEF2 or MEF), support for composition scopes, </a:t>
            </a:r>
            <a:r>
              <a:rPr lang="en-US" dirty="0" err="1">
                <a:solidFill>
                  <a:srgbClr val="000000"/>
                </a:solidFill>
              </a:rPr>
              <a:t>ExportFactories</a:t>
            </a:r>
            <a:endParaRPr lang="en-US" dirty="0">
              <a:solidFill>
                <a:srgbClr val="000000"/>
              </a:solidFill>
            </a:endParaRPr>
          </a:p>
          <a:p>
            <a:pPr fontAlgn="base"/>
            <a:r>
              <a:rPr lang="en-US" dirty="0">
                <a:solidFill>
                  <a:srgbClr val="000000"/>
                </a:solidFill>
              </a:rPr>
              <a:t>System.Composition.* from independent package </a:t>
            </a:r>
            <a:r>
              <a:rPr lang="en-US" dirty="0" err="1">
                <a:solidFill>
                  <a:srgbClr val="000000"/>
                </a:solidFill>
              </a:rPr>
              <a:t>Microsoft.Composition</a:t>
            </a:r>
            <a:r>
              <a:rPr lang="en-US" dirty="0">
                <a:solidFill>
                  <a:srgbClr val="000000"/>
                </a:solidFill>
              </a:rPr>
              <a:t> lightweight version of MEF typically called MEF2</a:t>
            </a:r>
          </a:p>
          <a:p>
            <a:pPr fontAlgn="base"/>
            <a:endParaRPr lang="en-US" dirty="0">
              <a:solidFill>
                <a:srgbClr val="000000"/>
              </a:solidFill>
            </a:endParaRPr>
          </a:p>
          <a:p>
            <a:pPr fontAlgn="base"/>
            <a:r>
              <a:rPr lang="en-US" b="1" u="sng" dirty="0">
                <a:solidFill>
                  <a:srgbClr val="000000"/>
                </a:solidFill>
              </a:rPr>
              <a:t>The benchmark site refers to lightweight MEF2 System.Compostion.* from </a:t>
            </a:r>
            <a:r>
              <a:rPr lang="en-US" b="1" u="sng" dirty="0" err="1">
                <a:solidFill>
                  <a:srgbClr val="000000"/>
                </a:solidFill>
              </a:rPr>
              <a:t>Microsoft.Composition</a:t>
            </a:r>
            <a:r>
              <a:rPr lang="en-US" b="1" u="sng" dirty="0">
                <a:solidFill>
                  <a:srgbClr val="000000"/>
                </a:solidFill>
              </a:rPr>
              <a:t> package.</a:t>
            </a:r>
          </a:p>
        </p:txBody>
      </p:sp>
    </p:spTree>
    <p:extLst>
      <p:ext uri="{BB962C8B-B14F-4D97-AF65-F5344CB8AC3E}">
        <p14:creationId xmlns:p14="http://schemas.microsoft.com/office/powerpoint/2010/main" val="13528112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77D36A-239F-4521-B361-D522A4CECAA9}"/>
              </a:ext>
            </a:extLst>
          </p:cNvPr>
          <p:cNvPicPr>
            <a:picLocks noChangeAspect="1"/>
          </p:cNvPicPr>
          <p:nvPr/>
        </p:nvPicPr>
        <p:blipFill>
          <a:blip r:embed="rId3"/>
          <a:stretch>
            <a:fillRect/>
          </a:stretch>
        </p:blipFill>
        <p:spPr>
          <a:xfrm>
            <a:off x="46037" y="207384"/>
            <a:ext cx="8233480" cy="2405942"/>
          </a:xfrm>
          <a:prstGeom prst="rect">
            <a:avLst/>
          </a:prstGeom>
        </p:spPr>
      </p:pic>
      <p:pic>
        <p:nvPicPr>
          <p:cNvPr id="7" name="Picture 6">
            <a:extLst>
              <a:ext uri="{FF2B5EF4-FFF2-40B4-BE49-F238E27FC236}">
                <a16:creationId xmlns:a16="http://schemas.microsoft.com/office/drawing/2014/main" id="{C0455F75-50F3-4FCC-90DB-C06CF2786877}"/>
              </a:ext>
            </a:extLst>
          </p:cNvPr>
          <p:cNvPicPr>
            <a:picLocks noChangeAspect="1"/>
          </p:cNvPicPr>
          <p:nvPr/>
        </p:nvPicPr>
        <p:blipFill>
          <a:blip r:embed="rId4"/>
          <a:stretch>
            <a:fillRect/>
          </a:stretch>
        </p:blipFill>
        <p:spPr>
          <a:xfrm>
            <a:off x="228600" y="2582385"/>
            <a:ext cx="7894637" cy="651621"/>
          </a:xfrm>
          <a:prstGeom prst="rect">
            <a:avLst/>
          </a:prstGeom>
        </p:spPr>
      </p:pic>
      <p:pic>
        <p:nvPicPr>
          <p:cNvPr id="8" name="Picture 7">
            <a:extLst>
              <a:ext uri="{FF2B5EF4-FFF2-40B4-BE49-F238E27FC236}">
                <a16:creationId xmlns:a16="http://schemas.microsoft.com/office/drawing/2014/main" id="{6EFE8DEE-FF6A-4F81-AA31-29355418B5DA}"/>
              </a:ext>
            </a:extLst>
          </p:cNvPr>
          <p:cNvPicPr>
            <a:picLocks noChangeAspect="1"/>
          </p:cNvPicPr>
          <p:nvPr/>
        </p:nvPicPr>
        <p:blipFill>
          <a:blip r:embed="rId5"/>
          <a:stretch>
            <a:fillRect/>
          </a:stretch>
        </p:blipFill>
        <p:spPr>
          <a:xfrm>
            <a:off x="280335" y="3226679"/>
            <a:ext cx="8003240" cy="1165029"/>
          </a:xfrm>
          <a:prstGeom prst="rect">
            <a:avLst/>
          </a:prstGeom>
        </p:spPr>
      </p:pic>
      <p:pic>
        <p:nvPicPr>
          <p:cNvPr id="9" name="Picture 8">
            <a:extLst>
              <a:ext uri="{FF2B5EF4-FFF2-40B4-BE49-F238E27FC236}">
                <a16:creationId xmlns:a16="http://schemas.microsoft.com/office/drawing/2014/main" id="{D9BE2DDF-AD34-489B-9113-E2E7911B42BF}"/>
              </a:ext>
            </a:extLst>
          </p:cNvPr>
          <p:cNvPicPr>
            <a:picLocks noChangeAspect="1"/>
          </p:cNvPicPr>
          <p:nvPr/>
        </p:nvPicPr>
        <p:blipFill>
          <a:blip r:embed="rId6"/>
          <a:stretch>
            <a:fillRect/>
          </a:stretch>
        </p:blipFill>
        <p:spPr>
          <a:xfrm>
            <a:off x="247650" y="4345733"/>
            <a:ext cx="7928053" cy="693391"/>
          </a:xfrm>
          <a:prstGeom prst="rect">
            <a:avLst/>
          </a:prstGeom>
        </p:spPr>
      </p:pic>
      <p:pic>
        <p:nvPicPr>
          <p:cNvPr id="10" name="Picture 9">
            <a:extLst>
              <a:ext uri="{FF2B5EF4-FFF2-40B4-BE49-F238E27FC236}">
                <a16:creationId xmlns:a16="http://schemas.microsoft.com/office/drawing/2014/main" id="{DF0EB52D-BF7D-45FD-9D27-04F8C8D8A058}"/>
              </a:ext>
            </a:extLst>
          </p:cNvPr>
          <p:cNvPicPr>
            <a:picLocks noChangeAspect="1"/>
          </p:cNvPicPr>
          <p:nvPr/>
        </p:nvPicPr>
        <p:blipFill>
          <a:blip r:embed="rId7"/>
          <a:stretch>
            <a:fillRect/>
          </a:stretch>
        </p:blipFill>
        <p:spPr>
          <a:xfrm>
            <a:off x="309562" y="5005837"/>
            <a:ext cx="7869575" cy="1921446"/>
          </a:xfrm>
          <a:prstGeom prst="rect">
            <a:avLst/>
          </a:prstGeom>
        </p:spPr>
      </p:pic>
      <p:sp>
        <p:nvSpPr>
          <p:cNvPr id="13" name="TextBox 12">
            <a:extLst>
              <a:ext uri="{FF2B5EF4-FFF2-40B4-BE49-F238E27FC236}">
                <a16:creationId xmlns:a16="http://schemas.microsoft.com/office/drawing/2014/main" id="{481CD2CD-C4A8-46BF-BA7E-360BE8103E23}"/>
              </a:ext>
            </a:extLst>
          </p:cNvPr>
          <p:cNvSpPr txBox="1"/>
          <p:nvPr/>
        </p:nvSpPr>
        <p:spPr>
          <a:xfrm>
            <a:off x="8961437" y="2354262"/>
            <a:ext cx="2995534" cy="4438138"/>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ighlight>
                  <a:srgbClr val="FFFF00"/>
                </a:highlight>
              </a:rPr>
              <a:t>Mef2, </a:t>
            </a:r>
            <a:r>
              <a:rPr lang="en-US" sz="2400" dirty="0" err="1">
                <a:gradFill>
                  <a:gsLst>
                    <a:gs pos="2917">
                      <a:schemeClr val="tx1"/>
                    </a:gs>
                    <a:gs pos="30000">
                      <a:schemeClr val="tx1"/>
                    </a:gs>
                  </a:gsLst>
                  <a:lin ang="5400000" scaled="0"/>
                </a:gradFill>
                <a:highlight>
                  <a:srgbClr val="FFFF00"/>
                </a:highlight>
              </a:rPr>
              <a:t>Autofac</a:t>
            </a:r>
            <a:r>
              <a:rPr lang="en-US" sz="2400" dirty="0">
                <a:gradFill>
                  <a:gsLst>
                    <a:gs pos="2917">
                      <a:schemeClr val="tx1"/>
                    </a:gs>
                    <a:gs pos="30000">
                      <a:schemeClr val="tx1"/>
                    </a:gs>
                  </a:gsLst>
                  <a:lin ang="5400000" scaled="0"/>
                </a:gradFill>
                <a:highlight>
                  <a:srgbClr val="FFFF00"/>
                </a:highlight>
              </a:rPr>
              <a:t>, </a:t>
            </a:r>
            <a:r>
              <a:rPr lang="en-US" sz="2400" dirty="0" err="1">
                <a:gradFill>
                  <a:gsLst>
                    <a:gs pos="2917">
                      <a:schemeClr val="tx1"/>
                    </a:gs>
                    <a:gs pos="30000">
                      <a:schemeClr val="tx1"/>
                    </a:gs>
                  </a:gsLst>
                  <a:lin ang="5400000" scaled="0"/>
                </a:gradFill>
                <a:highlight>
                  <a:srgbClr val="FFFF00"/>
                </a:highlight>
              </a:rPr>
              <a:t>StructureMap</a:t>
            </a:r>
            <a:r>
              <a:rPr lang="en-US" sz="2400" dirty="0">
                <a:gradFill>
                  <a:gsLst>
                    <a:gs pos="2917">
                      <a:schemeClr val="tx1"/>
                    </a:gs>
                    <a:gs pos="30000">
                      <a:schemeClr val="tx1"/>
                    </a:gs>
                  </a:gsLst>
                  <a:lin ang="5400000" scaled="0"/>
                </a:gradFill>
                <a:highlight>
                  <a:srgbClr val="FFFF00"/>
                </a:highlight>
              </a:rPr>
              <a:t>, and Castle Windsor and are the fastest DI frameworks, though it depends on what type of objects. </a:t>
            </a:r>
          </a:p>
          <a:p>
            <a:pPr>
              <a:lnSpc>
                <a:spcPct val="90000"/>
              </a:lnSpc>
              <a:spcAft>
                <a:spcPts val="600"/>
              </a:spcAft>
            </a:pPr>
            <a:endParaRPr lang="en-US" sz="2400" dirty="0">
              <a:gradFill>
                <a:gsLst>
                  <a:gs pos="2917">
                    <a:schemeClr val="tx1"/>
                  </a:gs>
                  <a:gs pos="30000">
                    <a:schemeClr val="tx1"/>
                  </a:gs>
                </a:gsLst>
                <a:lin ang="5400000" scaled="0"/>
              </a:gradFill>
              <a:highlight>
                <a:srgbClr val="FFFF00"/>
              </a:highlight>
            </a:endParaRPr>
          </a:p>
          <a:p>
            <a:pPr>
              <a:lnSpc>
                <a:spcPct val="90000"/>
              </a:lnSpc>
              <a:spcAft>
                <a:spcPts val="600"/>
              </a:spcAft>
            </a:pPr>
            <a:r>
              <a:rPr lang="en-US" sz="2400" dirty="0" err="1">
                <a:gradFill>
                  <a:gsLst>
                    <a:gs pos="2917">
                      <a:schemeClr val="tx1"/>
                    </a:gs>
                    <a:gs pos="30000">
                      <a:schemeClr val="tx1"/>
                    </a:gs>
                  </a:gsLst>
                  <a:lin ang="5400000" scaled="0"/>
                </a:gradFill>
                <a:highlight>
                  <a:srgbClr val="FFFF00"/>
                </a:highlight>
              </a:rPr>
              <a:t>Mef</a:t>
            </a:r>
            <a:r>
              <a:rPr lang="en-US" sz="2400" dirty="0">
                <a:gradFill>
                  <a:gsLst>
                    <a:gs pos="2917">
                      <a:schemeClr val="tx1"/>
                    </a:gs>
                    <a:gs pos="30000">
                      <a:schemeClr val="tx1"/>
                    </a:gs>
                  </a:gsLst>
                  <a:lin ang="5400000" scaled="0"/>
                </a:gradFill>
                <a:highlight>
                  <a:srgbClr val="FFFF00"/>
                </a:highlight>
              </a:rPr>
              <a:t>, Unity, and </a:t>
            </a:r>
            <a:r>
              <a:rPr lang="en-US" sz="2400" dirty="0" err="1">
                <a:gradFill>
                  <a:gsLst>
                    <a:gs pos="2917">
                      <a:schemeClr val="tx1"/>
                    </a:gs>
                    <a:gs pos="30000">
                      <a:schemeClr val="tx1"/>
                    </a:gs>
                  </a:gsLst>
                  <a:lin ang="5400000" scaled="0"/>
                </a:gradFill>
                <a:highlight>
                  <a:srgbClr val="FFFF00"/>
                </a:highlight>
              </a:rPr>
              <a:t>Ninject</a:t>
            </a:r>
            <a:r>
              <a:rPr lang="en-US" sz="2400" dirty="0">
                <a:gradFill>
                  <a:gsLst>
                    <a:gs pos="2917">
                      <a:schemeClr val="tx1"/>
                    </a:gs>
                    <a:gs pos="30000">
                      <a:schemeClr val="tx1"/>
                    </a:gs>
                  </a:gsLst>
                  <a:lin ang="5400000" scaled="0"/>
                </a:gradFill>
                <a:highlight>
                  <a:srgbClr val="FFFF00"/>
                </a:highlight>
              </a:rPr>
              <a:t> are the slowest. </a:t>
            </a:r>
          </a:p>
        </p:txBody>
      </p:sp>
      <p:sp>
        <p:nvSpPr>
          <p:cNvPr id="14" name="Rectangle 13">
            <a:extLst>
              <a:ext uri="{FF2B5EF4-FFF2-40B4-BE49-F238E27FC236}">
                <a16:creationId xmlns:a16="http://schemas.microsoft.com/office/drawing/2014/main" id="{03AD6BD7-8E66-48E9-83A8-283700350755}"/>
              </a:ext>
            </a:extLst>
          </p:cNvPr>
          <p:cNvSpPr/>
          <p:nvPr/>
        </p:nvSpPr>
        <p:spPr>
          <a:xfrm>
            <a:off x="5151437" y="207384"/>
            <a:ext cx="9296400" cy="830997"/>
          </a:xfrm>
          <a:prstGeom prst="rect">
            <a:avLst/>
          </a:prstGeom>
        </p:spPr>
        <p:txBody>
          <a:bodyPr wrap="square">
            <a:spAutoFit/>
          </a:bodyPr>
          <a:lstStyle/>
          <a:p>
            <a:pPr algn="just">
              <a:buFont typeface="Arial" panose="020B0604020202020204" pitchFamily="34" charset="0"/>
              <a:buChar char="•"/>
            </a:pPr>
            <a:r>
              <a:rPr lang="en-US" sz="1200" dirty="0">
                <a:solidFill>
                  <a:srgbClr val="333333"/>
                </a:solidFill>
                <a:latin typeface="Verdana" panose="020B0604030504040204" pitchFamily="34" charset="0"/>
              </a:rPr>
              <a:t>Singleton: Objects with is singleton lifetime are resolved</a:t>
            </a:r>
          </a:p>
          <a:p>
            <a:pPr algn="just">
              <a:buFont typeface="Arial" panose="020B0604020202020204" pitchFamily="34" charset="0"/>
              <a:buChar char="•"/>
            </a:pPr>
            <a:r>
              <a:rPr lang="en-US" sz="1200" dirty="0">
                <a:solidFill>
                  <a:srgbClr val="333333"/>
                </a:solidFill>
                <a:latin typeface="Verdana" panose="020B0604030504040204" pitchFamily="34" charset="0"/>
              </a:rPr>
              <a:t>Transient: Objects with is transient lifetime are resolved</a:t>
            </a:r>
          </a:p>
          <a:p>
            <a:pPr algn="just">
              <a:buFont typeface="Arial" panose="020B0604020202020204" pitchFamily="34" charset="0"/>
              <a:buChar char="•"/>
            </a:pPr>
            <a:r>
              <a:rPr lang="en-US" sz="1200" dirty="0">
                <a:solidFill>
                  <a:srgbClr val="333333"/>
                </a:solidFill>
                <a:latin typeface="Verdana" panose="020B0604030504040204" pitchFamily="34" charset="0"/>
              </a:rPr>
              <a:t>Combined: Objects with two dependencies (singleton and transient lifetime) are resolved</a:t>
            </a:r>
          </a:p>
          <a:p>
            <a:pPr algn="just">
              <a:buFont typeface="Arial" panose="020B0604020202020204" pitchFamily="34" charset="0"/>
              <a:buChar char="•"/>
            </a:pPr>
            <a:r>
              <a:rPr lang="en-US" sz="1200" dirty="0">
                <a:solidFill>
                  <a:srgbClr val="333333"/>
                </a:solidFill>
                <a:latin typeface="Verdana" panose="020B0604030504040204" pitchFamily="34" charset="0"/>
              </a:rPr>
              <a:t>Complex: Objects with several nested dependencies are resolved</a:t>
            </a:r>
            <a:endParaRPr lang="en-US" sz="1200" b="0" i="0" dirty="0">
              <a:solidFill>
                <a:srgbClr val="333333"/>
              </a:solidFill>
              <a:effectLst/>
              <a:latin typeface="Verdana" panose="020B0604030504040204" pitchFamily="34" charset="0"/>
            </a:endParaRPr>
          </a:p>
        </p:txBody>
      </p:sp>
    </p:spTree>
    <p:extLst>
      <p:ext uri="{BB962C8B-B14F-4D97-AF65-F5344CB8AC3E}">
        <p14:creationId xmlns:p14="http://schemas.microsoft.com/office/powerpoint/2010/main" val="6200454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 the main DI frameworks</a:t>
            </a:r>
          </a:p>
        </p:txBody>
      </p:sp>
      <p:sp>
        <p:nvSpPr>
          <p:cNvPr id="4" name="Text Placeholder 3"/>
          <p:cNvSpPr>
            <a:spLocks noGrp="1"/>
          </p:cNvSpPr>
          <p:nvPr>
            <p:ph type="body" sz="quarter" idx="10"/>
          </p:nvPr>
        </p:nvSpPr>
        <p:spPr>
          <a:xfrm>
            <a:off x="274639" y="1212849"/>
            <a:ext cx="11889564" cy="2585323"/>
          </a:xfrm>
        </p:spPr>
        <p:txBody>
          <a:bodyPr/>
          <a:lstStyle/>
          <a:p>
            <a:r>
              <a:rPr lang="en-US" dirty="0">
                <a:hlinkClick r:id="rId3"/>
              </a:rPr>
              <a:t>https://github.com/danielpalme/IocPerformance</a:t>
            </a:r>
            <a:endParaRPr lang="en-US" dirty="0"/>
          </a:p>
          <a:p>
            <a:endParaRPr lang="en-US" dirty="0"/>
          </a:p>
          <a:p>
            <a:r>
              <a:rPr lang="en-US" dirty="0">
                <a:hlinkClick r:id="rId4"/>
              </a:rPr>
              <a:t>http://www.palmmedia.de/Blog/2011/8/30/ioc-container-benchmark-performance-comparison</a:t>
            </a:r>
            <a:endParaRPr lang="en-US" dirty="0"/>
          </a:p>
          <a:p>
            <a:endParaRPr lang="en-US" dirty="0"/>
          </a:p>
        </p:txBody>
      </p:sp>
    </p:spTree>
    <p:extLst>
      <p:ext uri="{BB962C8B-B14F-4D97-AF65-F5344CB8AC3E}">
        <p14:creationId xmlns:p14="http://schemas.microsoft.com/office/powerpoint/2010/main" val="39324901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E7A3D3-540C-4A0F-A4B1-9A7A4A2B5335}"/>
              </a:ext>
            </a:extLst>
          </p:cNvPr>
          <p:cNvPicPr>
            <a:picLocks noChangeAspect="1"/>
          </p:cNvPicPr>
          <p:nvPr/>
        </p:nvPicPr>
        <p:blipFill>
          <a:blip r:embed="rId3"/>
          <a:stretch>
            <a:fillRect/>
          </a:stretch>
        </p:blipFill>
        <p:spPr>
          <a:xfrm>
            <a:off x="655637" y="373062"/>
            <a:ext cx="11658600" cy="6037277"/>
          </a:xfrm>
          <a:prstGeom prst="rect">
            <a:avLst/>
          </a:prstGeom>
        </p:spPr>
      </p:pic>
      <p:sp>
        <p:nvSpPr>
          <p:cNvPr id="3" name="Rectangle 2">
            <a:extLst>
              <a:ext uri="{FF2B5EF4-FFF2-40B4-BE49-F238E27FC236}">
                <a16:creationId xmlns:a16="http://schemas.microsoft.com/office/drawing/2014/main" id="{6BED14B2-0065-4851-B382-4317561AE087}"/>
              </a:ext>
            </a:extLst>
          </p:cNvPr>
          <p:cNvSpPr/>
          <p:nvPr/>
        </p:nvSpPr>
        <p:spPr>
          <a:xfrm>
            <a:off x="2027237" y="6429295"/>
            <a:ext cx="9509124" cy="369332"/>
          </a:xfrm>
          <a:prstGeom prst="rect">
            <a:avLst/>
          </a:prstGeom>
        </p:spPr>
        <p:txBody>
          <a:bodyPr wrap="square">
            <a:spAutoFit/>
          </a:bodyPr>
          <a:lstStyle/>
          <a:p>
            <a:r>
              <a:rPr lang="en-US" dirty="0"/>
              <a:t>https://cardinalcore.co.uk/2015/01/28/ioc-battle-in-2015-results-using-ninject-think-again/</a:t>
            </a:r>
          </a:p>
        </p:txBody>
      </p:sp>
    </p:spTree>
    <p:extLst>
      <p:ext uri="{BB962C8B-B14F-4D97-AF65-F5344CB8AC3E}">
        <p14:creationId xmlns:p14="http://schemas.microsoft.com/office/powerpoint/2010/main" val="288665447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ardinalcore.files.wordpress.com/2015/02/transient.png">
            <a:extLst>
              <a:ext uri="{FF2B5EF4-FFF2-40B4-BE49-F238E27FC236}">
                <a16:creationId xmlns:a16="http://schemas.microsoft.com/office/drawing/2014/main" id="{8FD5CC91-D7AE-40EF-A8D9-B2C2914B2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37" y="373062"/>
            <a:ext cx="11477700" cy="5943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330B57C-9FBC-4F76-817F-5A1BD998A8A8}"/>
              </a:ext>
            </a:extLst>
          </p:cNvPr>
          <p:cNvSpPr/>
          <p:nvPr/>
        </p:nvSpPr>
        <p:spPr>
          <a:xfrm>
            <a:off x="2027237" y="6429295"/>
            <a:ext cx="9509124" cy="369332"/>
          </a:xfrm>
          <a:prstGeom prst="rect">
            <a:avLst/>
          </a:prstGeom>
        </p:spPr>
        <p:txBody>
          <a:bodyPr wrap="square">
            <a:spAutoFit/>
          </a:bodyPr>
          <a:lstStyle/>
          <a:p>
            <a:r>
              <a:rPr lang="en-US" dirty="0"/>
              <a:t>https://cardinalcore.co.uk/2015/01/28/ioc-battle-in-2015-results-using-ninject-think-again/</a:t>
            </a:r>
          </a:p>
        </p:txBody>
      </p:sp>
    </p:spTree>
    <p:extLst>
      <p:ext uri="{BB962C8B-B14F-4D97-AF65-F5344CB8AC3E}">
        <p14:creationId xmlns:p14="http://schemas.microsoft.com/office/powerpoint/2010/main" val="13772541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Mef</a:t>
            </a:r>
            <a:endParaRPr lang="en-US" dirty="0"/>
          </a:p>
        </p:txBody>
      </p:sp>
      <p:sp>
        <p:nvSpPr>
          <p:cNvPr id="3" name="Text Placeholder 2"/>
          <p:cNvSpPr>
            <a:spLocks noGrp="1"/>
          </p:cNvSpPr>
          <p:nvPr>
            <p:ph type="body" sz="quarter" idx="12"/>
          </p:nvPr>
        </p:nvSpPr>
        <p:spPr/>
        <p:txBody>
          <a:bodyPr/>
          <a:lstStyle/>
          <a:p>
            <a:r>
              <a:rPr lang="en-US" dirty="0"/>
              <a:t>Crystal Tenn</a:t>
            </a:r>
          </a:p>
          <a:p>
            <a:r>
              <a:rPr lang="en-US" dirty="0"/>
              <a:t>Crystal.Tenn@microsoft.com</a:t>
            </a:r>
          </a:p>
        </p:txBody>
      </p:sp>
    </p:spTree>
    <p:extLst>
      <p:ext uri="{BB962C8B-B14F-4D97-AF65-F5344CB8AC3E}">
        <p14:creationId xmlns:p14="http://schemas.microsoft.com/office/powerpoint/2010/main" val="831763727"/>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1522" y="466301"/>
            <a:ext cx="8393430" cy="1165754"/>
          </a:xfrm>
        </p:spPr>
        <p:txBody>
          <a:bodyPr>
            <a:normAutofit fontScale="90000"/>
          </a:bodyPr>
          <a:lstStyle/>
          <a:p>
            <a:r>
              <a:rPr lang="en-US" dirty="0"/>
              <a:t>Managed Extensibility Framework</a:t>
            </a:r>
            <a:br>
              <a:rPr lang="en-US" dirty="0"/>
            </a:br>
            <a:r>
              <a:rPr lang="en-US" sz="3162" dirty="0">
                <a:solidFill>
                  <a:srgbClr val="006600"/>
                </a:solidFill>
              </a:rPr>
              <a:t>What is it?</a:t>
            </a:r>
            <a:endParaRPr lang="en-US" dirty="0">
              <a:solidFill>
                <a:srgbClr val="006600"/>
              </a:solidFill>
            </a:endParaRPr>
          </a:p>
        </p:txBody>
      </p:sp>
      <p:sp>
        <p:nvSpPr>
          <p:cNvPr id="3" name="Content Placeholder 2"/>
          <p:cNvSpPr>
            <a:spLocks noGrp="1"/>
          </p:cNvSpPr>
          <p:nvPr>
            <p:ph idx="1"/>
          </p:nvPr>
        </p:nvSpPr>
        <p:spPr>
          <a:xfrm>
            <a:off x="2255837" y="1820862"/>
            <a:ext cx="8393430" cy="3164149"/>
          </a:xfrm>
        </p:spPr>
        <p:txBody>
          <a:bodyPr/>
          <a:lstStyle/>
          <a:p>
            <a:pPr indent="0">
              <a:buNone/>
            </a:pPr>
            <a:r>
              <a:rPr lang="en-US" dirty="0"/>
              <a:t>The </a:t>
            </a:r>
            <a:r>
              <a:rPr lang="en-US" b="1" dirty="0">
                <a:solidFill>
                  <a:srgbClr val="006600"/>
                </a:solidFill>
              </a:rPr>
              <a:t>Managed Extensibility Framework </a:t>
            </a:r>
            <a:r>
              <a:rPr lang="en-US" dirty="0"/>
              <a:t>(MEF) is a </a:t>
            </a:r>
            <a:r>
              <a:rPr lang="en-US" b="1" dirty="0">
                <a:solidFill>
                  <a:srgbClr val="006600"/>
                </a:solidFill>
              </a:rPr>
              <a:t>new library </a:t>
            </a:r>
            <a:r>
              <a:rPr lang="en-US" dirty="0"/>
              <a:t>in the .NET Framework that enables greater reuse of applications and components. Using MEF, .NET applications can make the shift from being statically compiled to </a:t>
            </a:r>
            <a:r>
              <a:rPr lang="en-US" b="1" dirty="0">
                <a:solidFill>
                  <a:srgbClr val="006600"/>
                </a:solidFill>
              </a:rPr>
              <a:t>dynamically composed</a:t>
            </a:r>
            <a:r>
              <a:rPr lang="en-US" b="1" dirty="0"/>
              <a:t>.</a:t>
            </a:r>
          </a:p>
        </p:txBody>
      </p:sp>
    </p:spTree>
    <p:extLst>
      <p:ext uri="{BB962C8B-B14F-4D97-AF65-F5344CB8AC3E}">
        <p14:creationId xmlns:p14="http://schemas.microsoft.com/office/powerpoint/2010/main" val="4168111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4673" y="310868"/>
            <a:ext cx="699453" cy="4683468"/>
          </a:xfrm>
        </p:spPr>
        <p:txBody>
          <a:bodyPr>
            <a:noAutofit/>
          </a:bodyPr>
          <a:lstStyle/>
          <a:p>
            <a:pPr>
              <a:defRPr/>
            </a:pPr>
            <a:r>
              <a:rPr lang="en-US" sz="6731" b="1" dirty="0">
                <a:solidFill>
                  <a:schemeClr val="tx2"/>
                </a:solidFill>
                <a:latin typeface="Segoe Print" panose="02000600000000000000" pitchFamily="2" charset="0"/>
              </a:rPr>
              <a:t>SOLID</a:t>
            </a:r>
            <a:endParaRPr lang="en-US" sz="6731" b="1" dirty="0">
              <a:solidFill>
                <a:schemeClr val="tx2"/>
              </a:solidFill>
            </a:endParaRPr>
          </a:p>
        </p:txBody>
      </p:sp>
      <p:sp>
        <p:nvSpPr>
          <p:cNvPr id="3" name="Content Placeholder 2"/>
          <p:cNvSpPr>
            <a:spLocks noGrp="1"/>
          </p:cNvSpPr>
          <p:nvPr>
            <p:ph idx="1"/>
          </p:nvPr>
        </p:nvSpPr>
        <p:spPr>
          <a:xfrm>
            <a:off x="2700523" y="4270341"/>
            <a:ext cx="7927128" cy="564470"/>
          </a:xfrm>
        </p:spPr>
        <p:txBody>
          <a:bodyPr>
            <a:normAutofit/>
          </a:bodyPr>
          <a:lstStyle/>
          <a:p>
            <a:pPr marL="279779" lvl="1" indent="0">
              <a:buNone/>
            </a:pPr>
            <a:r>
              <a:rPr lang="en-US" sz="3264" dirty="0" err="1"/>
              <a:t>ependency</a:t>
            </a:r>
            <a:r>
              <a:rPr lang="en-US" sz="3264" dirty="0"/>
              <a:t> Inversion Principle</a:t>
            </a:r>
          </a:p>
        </p:txBody>
      </p:sp>
      <p:sp>
        <p:nvSpPr>
          <p:cNvPr id="6" name="Content Placeholder 2"/>
          <p:cNvSpPr txBox="1">
            <a:spLocks/>
          </p:cNvSpPr>
          <p:nvPr/>
        </p:nvSpPr>
        <p:spPr>
          <a:xfrm>
            <a:off x="2487824" y="4834811"/>
            <a:ext cx="8352527" cy="1018078"/>
          </a:xfrm>
          <a:prstGeom prst="rect">
            <a:avLst/>
          </a:prstGeom>
        </p:spPr>
        <p:txBody>
          <a:bodyPr vert="horz" wrap="square" lIns="0" tIns="0" rIns="0" bIns="0" rtlCol="0">
            <a:normAutofit fontScale="92500"/>
          </a:bodyPr>
          <a:lstStyle>
            <a:lvl1pPr marL="274320" indent="-274320" algn="l" defTabSz="914363" rtl="0" eaLnBrk="1" latinLnBrk="0" hangingPunct="1">
              <a:lnSpc>
                <a:spcPct val="9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9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90000"/>
              </a:lnSpc>
              <a:spcBef>
                <a:spcPts val="600"/>
              </a:spcBef>
              <a:buClr>
                <a:schemeClr val="accent1"/>
              </a:buClr>
              <a:buSzPct val="100000"/>
              <a:buFontTx/>
              <a:buBlip>
                <a:blip r:embed="rId3"/>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9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9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10000"/>
              </a:lnSpc>
            </a:pPr>
            <a:r>
              <a:rPr lang="en-US" sz="2856" dirty="0"/>
              <a:t>High-level modules should not depend on low-level modules. Both should depend on abstractions.</a:t>
            </a:r>
          </a:p>
          <a:p>
            <a:pPr marL="279779" lvl="1" indent="0">
              <a:buNone/>
            </a:pPr>
            <a:endParaRPr lang="en-US" sz="3060" dirty="0"/>
          </a:p>
        </p:txBody>
      </p:sp>
    </p:spTree>
    <p:extLst>
      <p:ext uri="{BB962C8B-B14F-4D97-AF65-F5344CB8AC3E}">
        <p14:creationId xmlns:p14="http://schemas.microsoft.com/office/powerpoint/2010/main" val="414967351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5837" y="1135062"/>
            <a:ext cx="8393430" cy="1165754"/>
          </a:xfrm>
        </p:spPr>
        <p:txBody>
          <a:bodyPr>
            <a:normAutofit/>
          </a:bodyPr>
          <a:lstStyle/>
          <a:p>
            <a:r>
              <a:rPr dirty="0"/>
              <a:t>MEF Basics</a:t>
            </a:r>
            <a:r>
              <a:rPr lang="en-US" dirty="0"/>
              <a:t>…</a:t>
            </a:r>
          </a:p>
        </p:txBody>
      </p:sp>
      <p:pic>
        <p:nvPicPr>
          <p:cNvPr id="4" name="Picture 2" descr="http://upload.wikimedia.org/wikipedia/en/f/fc/Block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0840" y="777169"/>
            <a:ext cx="2078928" cy="25743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78BDF12-EADB-48F2-9819-70FE2E76947A}"/>
              </a:ext>
            </a:extLst>
          </p:cNvPr>
          <p:cNvSpPr/>
          <p:nvPr/>
        </p:nvSpPr>
        <p:spPr>
          <a:xfrm>
            <a:off x="1874837" y="3766236"/>
            <a:ext cx="8498865" cy="830997"/>
          </a:xfrm>
          <a:prstGeom prst="rect">
            <a:avLst/>
          </a:prstGeom>
        </p:spPr>
        <p:txBody>
          <a:bodyPr wrap="none">
            <a:spAutoFit/>
          </a:bodyPr>
          <a:lstStyle/>
          <a:p>
            <a:pPr algn="ctr">
              <a:buNone/>
            </a:pPr>
            <a:r>
              <a:rPr lang="en-US" sz="4800" dirty="0"/>
              <a:t>An Application is built of </a:t>
            </a:r>
            <a:r>
              <a:rPr lang="en-US" sz="4800" i="1" dirty="0">
                <a:solidFill>
                  <a:srgbClr val="006600"/>
                </a:solidFill>
              </a:rPr>
              <a:t>parts</a:t>
            </a:r>
            <a:r>
              <a:rPr lang="en-US" sz="4800" dirty="0"/>
              <a:t>.</a:t>
            </a:r>
          </a:p>
        </p:txBody>
      </p:sp>
    </p:spTree>
    <p:extLst>
      <p:ext uri="{BB962C8B-B14F-4D97-AF65-F5344CB8AC3E}">
        <p14:creationId xmlns:p14="http://schemas.microsoft.com/office/powerpoint/2010/main" val="972611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1522" y="388584"/>
            <a:ext cx="8393430" cy="1165754"/>
          </a:xfrm>
        </p:spPr>
        <p:txBody>
          <a:bodyPr>
            <a:normAutofit/>
          </a:bodyPr>
          <a:lstStyle/>
          <a:p>
            <a:r>
              <a:rPr dirty="0"/>
              <a:t>MEF Basics</a:t>
            </a:r>
            <a:r>
              <a:rPr lang="en-US" dirty="0"/>
              <a:t>…</a:t>
            </a:r>
          </a:p>
        </p:txBody>
      </p:sp>
      <p:sp>
        <p:nvSpPr>
          <p:cNvPr id="3" name="Text Placeholder 2"/>
          <p:cNvSpPr>
            <a:spLocks noGrp="1"/>
          </p:cNvSpPr>
          <p:nvPr>
            <p:ph idx="1"/>
          </p:nvPr>
        </p:nvSpPr>
        <p:spPr/>
        <p:txBody>
          <a:bodyPr anchor="ctr">
            <a:noAutofit/>
          </a:bodyPr>
          <a:lstStyle/>
          <a:p>
            <a:pPr algn="r">
              <a:buNone/>
            </a:pPr>
            <a:endParaRPr lang="en-US" sz="4800" dirty="0"/>
          </a:p>
        </p:txBody>
      </p:sp>
      <p:sp>
        <p:nvSpPr>
          <p:cNvPr id="4" name="Rectangle 3">
            <a:extLst>
              <a:ext uri="{FF2B5EF4-FFF2-40B4-BE49-F238E27FC236}">
                <a16:creationId xmlns:a16="http://schemas.microsoft.com/office/drawing/2014/main" id="{EE78F40B-15B2-4E94-BC5A-319A61E554A8}"/>
              </a:ext>
            </a:extLst>
          </p:cNvPr>
          <p:cNvSpPr/>
          <p:nvPr/>
        </p:nvSpPr>
        <p:spPr>
          <a:xfrm>
            <a:off x="5532437" y="2659062"/>
            <a:ext cx="6216650" cy="3139321"/>
          </a:xfrm>
          <a:prstGeom prst="rect">
            <a:avLst/>
          </a:prstGeom>
        </p:spPr>
        <p:txBody>
          <a:bodyPr>
            <a:spAutoFit/>
          </a:bodyPr>
          <a:lstStyle/>
          <a:p>
            <a:pPr algn="r">
              <a:buNone/>
            </a:pPr>
            <a:r>
              <a:rPr lang="en-US" sz="6600" dirty="0">
                <a:solidFill>
                  <a:srgbClr val="0099FF"/>
                </a:solidFill>
              </a:rPr>
              <a:t>Export</a:t>
            </a:r>
            <a:r>
              <a:rPr lang="en-US" sz="6600" dirty="0"/>
              <a:t> it.</a:t>
            </a:r>
          </a:p>
          <a:p>
            <a:pPr algn="r">
              <a:buNone/>
            </a:pPr>
            <a:r>
              <a:rPr lang="en-US" sz="6600" dirty="0">
                <a:solidFill>
                  <a:srgbClr val="006600"/>
                </a:solidFill>
              </a:rPr>
              <a:t>Import </a:t>
            </a:r>
            <a:r>
              <a:rPr lang="en-US" sz="6600" dirty="0"/>
              <a:t>it.</a:t>
            </a:r>
          </a:p>
          <a:p>
            <a:pPr algn="r">
              <a:buNone/>
            </a:pPr>
            <a:r>
              <a:rPr lang="en-US" sz="6600" dirty="0">
                <a:solidFill>
                  <a:schemeClr val="accent6">
                    <a:lumMod val="75000"/>
                  </a:schemeClr>
                </a:solidFill>
              </a:rPr>
              <a:t>Compose </a:t>
            </a:r>
            <a:r>
              <a:rPr lang="en-US" sz="6600" dirty="0"/>
              <a:t>it.</a:t>
            </a:r>
          </a:p>
        </p:txBody>
      </p:sp>
    </p:spTree>
    <p:extLst>
      <p:ext uri="{BB962C8B-B14F-4D97-AF65-F5344CB8AC3E}">
        <p14:creationId xmlns:p14="http://schemas.microsoft.com/office/powerpoint/2010/main" val="180536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enter stage left…</a:t>
            </a:r>
          </a:p>
        </p:txBody>
      </p:sp>
      <p:sp>
        <p:nvSpPr>
          <p:cNvPr id="4" name="Cube 3"/>
          <p:cNvSpPr>
            <a:spLocks noChangeAspect="1"/>
          </p:cNvSpPr>
          <p:nvPr/>
        </p:nvSpPr>
        <p:spPr bwMode="auto">
          <a:xfrm>
            <a:off x="1788371" y="3341828"/>
            <a:ext cx="3030961" cy="3030961"/>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r>
              <a:rPr lang="en-US" sz="4488" dirty="0"/>
              <a:t>Part </a:t>
            </a:r>
          </a:p>
          <a:p>
            <a:pPr algn="ctr" defTabSz="932597" fontAlgn="base">
              <a:spcBef>
                <a:spcPct val="0"/>
              </a:spcBef>
              <a:spcAft>
                <a:spcPct val="0"/>
              </a:spcAft>
            </a:pPr>
            <a:r>
              <a:rPr lang="en-US" sz="4488" dirty="0"/>
              <a:t>A</a:t>
            </a:r>
            <a:endParaRPr lang="en-US" sz="4488" dirty="0">
              <a:solidFill>
                <a:schemeClr val="bg1"/>
              </a:solidFill>
              <a:latin typeface="Tahoma" pitchFamily="34" charset="0"/>
            </a:endParaRPr>
          </a:p>
        </p:txBody>
      </p:sp>
      <p:sp>
        <p:nvSpPr>
          <p:cNvPr id="5" name="TextBox 4"/>
          <p:cNvSpPr txBox="1"/>
          <p:nvPr/>
        </p:nvSpPr>
        <p:spPr>
          <a:xfrm>
            <a:off x="4542071" y="1412619"/>
            <a:ext cx="6106033" cy="3209253"/>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noAutofit/>
          </a:bodyPr>
          <a:lstStyle/>
          <a:p>
            <a:r>
              <a:rPr lang="en-US" sz="1836" dirty="0">
                <a:latin typeface="Calibri" pitchFamily="34" charset="0"/>
                <a:cs typeface="Calibri" pitchFamily="34" charset="0"/>
              </a:rPr>
              <a:t>public class </a:t>
            </a:r>
            <a:r>
              <a:rPr lang="en-US" sz="1836" dirty="0" err="1">
                <a:latin typeface="Calibri" pitchFamily="34" charset="0"/>
                <a:cs typeface="Calibri" pitchFamily="34" charset="0"/>
              </a:rPr>
              <a:t>SimpleMortgageCalculator</a:t>
            </a:r>
            <a:r>
              <a:rPr lang="en-US" sz="1836" dirty="0">
                <a:latin typeface="Calibri" pitchFamily="34" charset="0"/>
                <a:cs typeface="Calibri" pitchFamily="34" charset="0"/>
              </a:rPr>
              <a:t> : </a:t>
            </a:r>
            <a:r>
              <a:rPr lang="en-US" sz="1836" dirty="0" err="1">
                <a:latin typeface="Calibri" pitchFamily="34" charset="0"/>
                <a:cs typeface="Calibri" pitchFamily="34" charset="0"/>
              </a:rPr>
              <a:t>IMortgageCalculator</a:t>
            </a:r>
            <a:endParaRPr lang="en-US" sz="1836" dirty="0">
              <a:latin typeface="Calibri" pitchFamily="34" charset="0"/>
              <a:cs typeface="Calibri" pitchFamily="34" charset="0"/>
            </a:endParaRPr>
          </a:p>
          <a:p>
            <a:r>
              <a:rPr lang="en-US" sz="1836" dirty="0">
                <a:latin typeface="Calibri" pitchFamily="34" charset="0"/>
                <a:cs typeface="Calibri" pitchFamily="34" charset="0"/>
              </a:rPr>
              <a:t>{</a:t>
            </a:r>
          </a:p>
          <a:p>
            <a:r>
              <a:rPr lang="en-US" sz="1836" dirty="0">
                <a:latin typeface="Calibri" pitchFamily="34" charset="0"/>
                <a:cs typeface="Calibri" pitchFamily="34" charset="0"/>
              </a:rPr>
              <a:t>	public </a:t>
            </a:r>
            <a:r>
              <a:rPr lang="en-US" sz="1836" dirty="0" err="1">
                <a:latin typeface="Calibri" pitchFamily="34" charset="0"/>
                <a:cs typeface="Calibri" pitchFamily="34" charset="0"/>
              </a:rPr>
              <a:t>ILogger</a:t>
            </a:r>
            <a:r>
              <a:rPr lang="en-US" sz="1836" dirty="0">
                <a:latin typeface="Calibri" pitchFamily="34" charset="0"/>
                <a:cs typeface="Calibri" pitchFamily="34" charset="0"/>
              </a:rPr>
              <a:t> Logger { get; set; }</a:t>
            </a:r>
          </a:p>
          <a:p>
            <a:endParaRPr lang="en-US" sz="1836" dirty="0">
              <a:latin typeface="Calibri" pitchFamily="34" charset="0"/>
              <a:cs typeface="Calibri" pitchFamily="34" charset="0"/>
            </a:endParaRPr>
          </a:p>
          <a:p>
            <a:r>
              <a:rPr lang="en-US" sz="1836" dirty="0">
                <a:latin typeface="Calibri" pitchFamily="34" charset="0"/>
                <a:cs typeface="Calibri" pitchFamily="34" charset="0"/>
              </a:rPr>
              <a:t>	public float Calculate()</a:t>
            </a:r>
          </a:p>
          <a:p>
            <a:r>
              <a:rPr lang="en-US" sz="1836" dirty="0">
                <a:latin typeface="Calibri" pitchFamily="34" charset="0"/>
                <a:cs typeface="Calibri" pitchFamily="34" charset="0"/>
              </a:rPr>
              <a:t>	{</a:t>
            </a:r>
          </a:p>
          <a:p>
            <a:r>
              <a:rPr lang="en-US" sz="1836" dirty="0">
                <a:latin typeface="Calibri" pitchFamily="34" charset="0"/>
                <a:cs typeface="Calibri" pitchFamily="34" charset="0"/>
              </a:rPr>
              <a:t>		</a:t>
            </a:r>
            <a:r>
              <a:rPr lang="en-US" sz="1836" dirty="0" err="1">
                <a:latin typeface="Calibri" pitchFamily="34" charset="0"/>
                <a:cs typeface="Calibri" pitchFamily="34" charset="0"/>
              </a:rPr>
              <a:t>Logger.Log</a:t>
            </a:r>
            <a:r>
              <a:rPr lang="en-US" sz="1836" dirty="0">
                <a:latin typeface="Calibri" pitchFamily="34" charset="0"/>
                <a:cs typeface="Calibri" pitchFamily="34" charset="0"/>
              </a:rPr>
              <a:t>("Calculating Mortgage");</a:t>
            </a:r>
          </a:p>
          <a:p>
            <a:endParaRPr lang="en-US" sz="1836" dirty="0">
              <a:latin typeface="Calibri" pitchFamily="34" charset="0"/>
              <a:cs typeface="Calibri" pitchFamily="34" charset="0"/>
            </a:endParaRPr>
          </a:p>
          <a:p>
            <a:r>
              <a:rPr lang="en-US" sz="1836" dirty="0">
                <a:latin typeface="Calibri" pitchFamily="34" charset="0"/>
                <a:cs typeface="Calibri" pitchFamily="34" charset="0"/>
              </a:rPr>
              <a:t>		return ...;</a:t>
            </a:r>
          </a:p>
          <a:p>
            <a:r>
              <a:rPr lang="en-US" sz="1836" dirty="0">
                <a:latin typeface="Calibri" pitchFamily="34" charset="0"/>
                <a:cs typeface="Calibri" pitchFamily="34" charset="0"/>
              </a:rPr>
              <a:t>	}</a:t>
            </a:r>
          </a:p>
          <a:p>
            <a:r>
              <a:rPr lang="en-US" sz="1836" dirty="0">
                <a:latin typeface="Calibri" pitchFamily="34" charset="0"/>
                <a:cs typeface="Calibri" pitchFamily="34" charset="0"/>
              </a:rPr>
              <a:t>}</a:t>
            </a:r>
          </a:p>
        </p:txBody>
      </p:sp>
    </p:spTree>
    <p:extLst>
      <p:ext uri="{BB962C8B-B14F-4D97-AF65-F5344CB8AC3E}">
        <p14:creationId xmlns:p14="http://schemas.microsoft.com/office/powerpoint/2010/main" val="3535625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Export</a:t>
            </a:r>
          </a:p>
        </p:txBody>
      </p:sp>
      <p:sp>
        <p:nvSpPr>
          <p:cNvPr id="4" name="Cube 3"/>
          <p:cNvSpPr>
            <a:spLocks noChangeAspect="1"/>
          </p:cNvSpPr>
          <p:nvPr/>
        </p:nvSpPr>
        <p:spPr bwMode="auto">
          <a:xfrm>
            <a:off x="1901798" y="3341828"/>
            <a:ext cx="3030961" cy="3030961"/>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r>
              <a:rPr lang="en-US" sz="4488" dirty="0"/>
              <a:t>Part </a:t>
            </a:r>
          </a:p>
          <a:p>
            <a:pPr algn="ctr" defTabSz="932597" fontAlgn="base">
              <a:spcBef>
                <a:spcPct val="0"/>
              </a:spcBef>
              <a:spcAft>
                <a:spcPct val="0"/>
              </a:spcAft>
            </a:pPr>
            <a:r>
              <a:rPr lang="en-US" sz="4488" dirty="0"/>
              <a:t>A</a:t>
            </a:r>
            <a:endParaRPr lang="en-US" sz="4488" dirty="0">
              <a:solidFill>
                <a:schemeClr val="bg1"/>
              </a:solidFill>
              <a:latin typeface="Tahoma" pitchFamily="34" charset="0"/>
            </a:endParaRPr>
          </a:p>
        </p:txBody>
      </p:sp>
      <p:sp>
        <p:nvSpPr>
          <p:cNvPr id="5" name="TextBox 4"/>
          <p:cNvSpPr txBox="1"/>
          <p:nvPr/>
        </p:nvSpPr>
        <p:spPr>
          <a:xfrm>
            <a:off x="4542071" y="1412619"/>
            <a:ext cx="6106033" cy="3477248"/>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noAutofit/>
          </a:bodyPr>
          <a:lstStyle/>
          <a:p>
            <a:r>
              <a:rPr lang="en-US" sz="1836" b="1" dirty="0">
                <a:solidFill>
                  <a:srgbClr val="006600"/>
                </a:solidFill>
                <a:latin typeface="Calibri" pitchFamily="34" charset="0"/>
                <a:cs typeface="Calibri" pitchFamily="34" charset="0"/>
              </a:rPr>
              <a:t>[Export(</a:t>
            </a:r>
            <a:r>
              <a:rPr lang="en-US" sz="1836" b="1" dirty="0" err="1">
                <a:solidFill>
                  <a:srgbClr val="006600"/>
                </a:solidFill>
                <a:latin typeface="Calibri" pitchFamily="34" charset="0"/>
                <a:cs typeface="Calibri" pitchFamily="34" charset="0"/>
              </a:rPr>
              <a:t>typeof</a:t>
            </a:r>
            <a:r>
              <a:rPr lang="en-US" sz="1836" b="1" dirty="0">
                <a:solidFill>
                  <a:srgbClr val="006600"/>
                </a:solidFill>
                <a:latin typeface="Calibri" pitchFamily="34" charset="0"/>
                <a:cs typeface="Calibri" pitchFamily="34" charset="0"/>
              </a:rPr>
              <a:t>(</a:t>
            </a:r>
            <a:r>
              <a:rPr lang="en-US" sz="1836" b="1" dirty="0" err="1">
                <a:solidFill>
                  <a:srgbClr val="006600"/>
                </a:solidFill>
                <a:latin typeface="Calibri" pitchFamily="34" charset="0"/>
                <a:cs typeface="Calibri" pitchFamily="34" charset="0"/>
              </a:rPr>
              <a:t>IMortgageCalculator</a:t>
            </a:r>
            <a:r>
              <a:rPr lang="en-US" sz="1836" b="1" dirty="0">
                <a:solidFill>
                  <a:srgbClr val="006600"/>
                </a:solidFill>
                <a:latin typeface="Calibri" pitchFamily="34" charset="0"/>
                <a:cs typeface="Calibri" pitchFamily="34" charset="0"/>
              </a:rPr>
              <a:t>))]</a:t>
            </a:r>
          </a:p>
          <a:p>
            <a:r>
              <a:rPr lang="en-US" sz="1836" dirty="0">
                <a:latin typeface="Calibri" pitchFamily="34" charset="0"/>
                <a:cs typeface="Calibri" pitchFamily="34" charset="0"/>
              </a:rPr>
              <a:t>public class </a:t>
            </a:r>
            <a:r>
              <a:rPr lang="en-US" sz="1836" dirty="0" err="1">
                <a:latin typeface="Calibri" pitchFamily="34" charset="0"/>
                <a:cs typeface="Calibri" pitchFamily="34" charset="0"/>
              </a:rPr>
              <a:t>SimpleMortgageCalculator</a:t>
            </a:r>
            <a:r>
              <a:rPr lang="en-US" sz="1836" dirty="0">
                <a:latin typeface="Calibri" pitchFamily="34" charset="0"/>
                <a:cs typeface="Calibri" pitchFamily="34" charset="0"/>
              </a:rPr>
              <a:t> : </a:t>
            </a:r>
            <a:r>
              <a:rPr lang="en-US" sz="1836" dirty="0" err="1">
                <a:latin typeface="Calibri" pitchFamily="34" charset="0"/>
                <a:cs typeface="Calibri" pitchFamily="34" charset="0"/>
              </a:rPr>
              <a:t>IMortgageCalculator</a:t>
            </a:r>
            <a:endParaRPr lang="en-US" sz="1836" dirty="0">
              <a:latin typeface="Calibri" pitchFamily="34" charset="0"/>
              <a:cs typeface="Calibri" pitchFamily="34" charset="0"/>
            </a:endParaRPr>
          </a:p>
          <a:p>
            <a:r>
              <a:rPr lang="en-US" sz="1836" dirty="0">
                <a:latin typeface="Calibri" pitchFamily="34" charset="0"/>
                <a:cs typeface="Calibri" pitchFamily="34" charset="0"/>
              </a:rPr>
              <a:t>{</a:t>
            </a:r>
          </a:p>
          <a:p>
            <a:r>
              <a:rPr lang="en-US" sz="1836" dirty="0">
                <a:latin typeface="Calibri" pitchFamily="34" charset="0"/>
                <a:cs typeface="Calibri" pitchFamily="34" charset="0"/>
              </a:rPr>
              <a:t>	public </a:t>
            </a:r>
            <a:r>
              <a:rPr lang="en-US" sz="1836" dirty="0" err="1">
                <a:latin typeface="Calibri" pitchFamily="34" charset="0"/>
                <a:cs typeface="Calibri" pitchFamily="34" charset="0"/>
              </a:rPr>
              <a:t>ILogger</a:t>
            </a:r>
            <a:r>
              <a:rPr lang="en-US" sz="1836" dirty="0">
                <a:latin typeface="Calibri" pitchFamily="34" charset="0"/>
                <a:cs typeface="Calibri" pitchFamily="34" charset="0"/>
              </a:rPr>
              <a:t> Logger { get; set; }</a:t>
            </a:r>
          </a:p>
          <a:p>
            <a:endParaRPr lang="en-US" sz="1836" dirty="0">
              <a:latin typeface="Calibri" pitchFamily="34" charset="0"/>
              <a:cs typeface="Calibri" pitchFamily="34" charset="0"/>
            </a:endParaRPr>
          </a:p>
          <a:p>
            <a:r>
              <a:rPr lang="en-US" sz="1836" dirty="0">
                <a:latin typeface="Calibri" pitchFamily="34" charset="0"/>
                <a:cs typeface="Calibri" pitchFamily="34" charset="0"/>
              </a:rPr>
              <a:t>	public float Calculate()</a:t>
            </a:r>
          </a:p>
          <a:p>
            <a:r>
              <a:rPr lang="en-US" sz="1836" dirty="0">
                <a:latin typeface="Calibri" pitchFamily="34" charset="0"/>
                <a:cs typeface="Calibri" pitchFamily="34" charset="0"/>
              </a:rPr>
              <a:t>	{</a:t>
            </a:r>
          </a:p>
          <a:p>
            <a:r>
              <a:rPr lang="en-US" sz="1836" dirty="0">
                <a:latin typeface="Calibri" pitchFamily="34" charset="0"/>
                <a:cs typeface="Calibri" pitchFamily="34" charset="0"/>
              </a:rPr>
              <a:t>		</a:t>
            </a:r>
            <a:r>
              <a:rPr lang="en-US" sz="1836" dirty="0" err="1">
                <a:latin typeface="Calibri" pitchFamily="34" charset="0"/>
                <a:cs typeface="Calibri" pitchFamily="34" charset="0"/>
              </a:rPr>
              <a:t>Logger.Log</a:t>
            </a:r>
            <a:r>
              <a:rPr lang="en-US" sz="1836" dirty="0">
                <a:latin typeface="Calibri" pitchFamily="34" charset="0"/>
                <a:cs typeface="Calibri" pitchFamily="34" charset="0"/>
              </a:rPr>
              <a:t>("Calculating Mortgage");</a:t>
            </a:r>
          </a:p>
          <a:p>
            <a:endParaRPr lang="en-US" sz="1836" dirty="0">
              <a:latin typeface="Calibri" pitchFamily="34" charset="0"/>
              <a:cs typeface="Calibri" pitchFamily="34" charset="0"/>
            </a:endParaRPr>
          </a:p>
          <a:p>
            <a:r>
              <a:rPr lang="en-US" sz="1836" dirty="0">
                <a:latin typeface="Calibri" pitchFamily="34" charset="0"/>
                <a:cs typeface="Calibri" pitchFamily="34" charset="0"/>
              </a:rPr>
              <a:t>		return ...;</a:t>
            </a:r>
          </a:p>
          <a:p>
            <a:r>
              <a:rPr lang="en-US" sz="1836" dirty="0">
                <a:latin typeface="Calibri" pitchFamily="34" charset="0"/>
                <a:cs typeface="Calibri" pitchFamily="34" charset="0"/>
              </a:rPr>
              <a:t>	}</a:t>
            </a:r>
          </a:p>
          <a:p>
            <a:r>
              <a:rPr lang="en-US" sz="1836" dirty="0">
                <a:latin typeface="Calibri" pitchFamily="34" charset="0"/>
                <a:cs typeface="Calibri" pitchFamily="34" charset="0"/>
              </a:rPr>
              <a:t>}</a:t>
            </a:r>
          </a:p>
        </p:txBody>
      </p:sp>
    </p:spTree>
    <p:extLst>
      <p:ext uri="{BB962C8B-B14F-4D97-AF65-F5344CB8AC3E}">
        <p14:creationId xmlns:p14="http://schemas.microsoft.com/office/powerpoint/2010/main" val="739427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Importit</a:t>
            </a:r>
            <a:r>
              <a:rPr lang="en-US" dirty="0">
                <a:solidFill>
                  <a:schemeClr val="bg1"/>
                </a:solidFill>
              </a:rPr>
              <a:t>…</a:t>
            </a:r>
          </a:p>
        </p:txBody>
      </p:sp>
      <p:sp>
        <p:nvSpPr>
          <p:cNvPr id="4" name="Cube 3"/>
          <p:cNvSpPr>
            <a:spLocks noChangeAspect="1"/>
          </p:cNvSpPr>
          <p:nvPr/>
        </p:nvSpPr>
        <p:spPr bwMode="auto">
          <a:xfrm>
            <a:off x="1901798" y="3341828"/>
            <a:ext cx="3030961" cy="3030961"/>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r>
              <a:rPr lang="en-US" sz="4488" dirty="0"/>
              <a:t>Part </a:t>
            </a:r>
          </a:p>
          <a:p>
            <a:pPr algn="ctr" defTabSz="932597" fontAlgn="base">
              <a:spcBef>
                <a:spcPct val="0"/>
              </a:spcBef>
              <a:spcAft>
                <a:spcPct val="0"/>
              </a:spcAft>
            </a:pPr>
            <a:r>
              <a:rPr lang="en-US" sz="4488" dirty="0"/>
              <a:t>A</a:t>
            </a:r>
            <a:endParaRPr lang="en-US" sz="4488" dirty="0">
              <a:solidFill>
                <a:schemeClr val="bg1"/>
              </a:solidFill>
              <a:latin typeface="Tahoma" pitchFamily="34" charset="0"/>
            </a:endParaRPr>
          </a:p>
        </p:txBody>
      </p:sp>
      <p:sp>
        <p:nvSpPr>
          <p:cNvPr id="5" name="TextBox 4"/>
          <p:cNvSpPr txBox="1"/>
          <p:nvPr/>
        </p:nvSpPr>
        <p:spPr>
          <a:xfrm>
            <a:off x="4542071" y="1412618"/>
            <a:ext cx="6106033" cy="3779713"/>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noAutofit/>
          </a:bodyPr>
          <a:lstStyle/>
          <a:p>
            <a:r>
              <a:rPr lang="en-US" sz="1836" dirty="0">
                <a:solidFill>
                  <a:schemeClr val="tx1"/>
                </a:solidFill>
                <a:latin typeface="Calibri" pitchFamily="34" charset="0"/>
                <a:cs typeface="Calibri" pitchFamily="34" charset="0"/>
              </a:rPr>
              <a:t>[Export(</a:t>
            </a:r>
            <a:r>
              <a:rPr lang="en-US" sz="1836" dirty="0" err="1">
                <a:solidFill>
                  <a:schemeClr val="tx1"/>
                </a:solidFill>
                <a:latin typeface="Calibri" pitchFamily="34" charset="0"/>
                <a:cs typeface="Calibri" pitchFamily="34" charset="0"/>
              </a:rPr>
              <a:t>typeof</a:t>
            </a:r>
            <a:r>
              <a:rPr lang="en-US" sz="1836" dirty="0">
                <a:solidFill>
                  <a:schemeClr val="tx1"/>
                </a:solidFill>
                <a:latin typeface="Calibri" pitchFamily="34" charset="0"/>
                <a:cs typeface="Calibri" pitchFamily="34" charset="0"/>
              </a:rPr>
              <a:t>(</a:t>
            </a:r>
            <a:r>
              <a:rPr lang="en-US" sz="1836" dirty="0" err="1">
                <a:solidFill>
                  <a:schemeClr val="tx1"/>
                </a:solidFill>
                <a:latin typeface="Calibri" pitchFamily="34" charset="0"/>
                <a:cs typeface="Calibri" pitchFamily="34" charset="0"/>
              </a:rPr>
              <a:t>IMortgageCalculator</a:t>
            </a:r>
            <a:r>
              <a:rPr lang="en-US" sz="1836" dirty="0">
                <a:solidFill>
                  <a:schemeClr val="tx1"/>
                </a:solidFill>
                <a:latin typeface="Calibri" pitchFamily="34" charset="0"/>
                <a:cs typeface="Calibri" pitchFamily="34" charset="0"/>
              </a:rPr>
              <a:t>))]</a:t>
            </a:r>
          </a:p>
          <a:p>
            <a:r>
              <a:rPr lang="en-US" sz="1836" dirty="0">
                <a:solidFill>
                  <a:schemeClr val="tx1"/>
                </a:solidFill>
                <a:latin typeface="Calibri" pitchFamily="34" charset="0"/>
                <a:cs typeface="Calibri" pitchFamily="34" charset="0"/>
              </a:rPr>
              <a:t>public class </a:t>
            </a:r>
            <a:r>
              <a:rPr lang="en-US" sz="1836" dirty="0" err="1">
                <a:solidFill>
                  <a:schemeClr val="tx1"/>
                </a:solidFill>
                <a:latin typeface="Calibri" pitchFamily="34" charset="0"/>
                <a:cs typeface="Calibri" pitchFamily="34" charset="0"/>
              </a:rPr>
              <a:t>SimpleMortgageCalculator</a:t>
            </a:r>
            <a:r>
              <a:rPr lang="en-US" sz="1836" dirty="0">
                <a:solidFill>
                  <a:schemeClr val="tx1"/>
                </a:solidFill>
                <a:latin typeface="Calibri" pitchFamily="34" charset="0"/>
                <a:cs typeface="Calibri" pitchFamily="34" charset="0"/>
              </a:rPr>
              <a:t> : </a:t>
            </a:r>
            <a:r>
              <a:rPr lang="en-US" sz="1836" dirty="0" err="1">
                <a:solidFill>
                  <a:schemeClr val="tx1"/>
                </a:solidFill>
                <a:latin typeface="Calibri" pitchFamily="34" charset="0"/>
                <a:cs typeface="Calibri" pitchFamily="34" charset="0"/>
              </a:rPr>
              <a:t>IMortgageCalculator</a:t>
            </a:r>
            <a:endParaRPr lang="en-US" sz="1836" dirty="0">
              <a:solidFill>
                <a:schemeClr val="tx1"/>
              </a:solidFill>
              <a:latin typeface="Calibri" pitchFamily="34" charset="0"/>
              <a:cs typeface="Calibri" pitchFamily="34" charset="0"/>
            </a:endParaRPr>
          </a:p>
          <a:p>
            <a:r>
              <a:rPr lang="en-US" sz="1836" dirty="0">
                <a:solidFill>
                  <a:schemeClr val="tx1"/>
                </a:solidFill>
                <a:latin typeface="Calibri" pitchFamily="34" charset="0"/>
                <a:cs typeface="Calibri" pitchFamily="34" charset="0"/>
              </a:rPr>
              <a:t>{</a:t>
            </a:r>
          </a:p>
          <a:p>
            <a:r>
              <a:rPr lang="en-US" sz="1836" b="1" dirty="0">
                <a:solidFill>
                  <a:srgbClr val="006600"/>
                </a:solidFill>
                <a:latin typeface="Calibri" pitchFamily="34" charset="0"/>
                <a:cs typeface="Calibri" pitchFamily="34" charset="0"/>
              </a:rPr>
              <a:t>	[Import(</a:t>
            </a:r>
            <a:r>
              <a:rPr lang="en-US" sz="1836" b="1" dirty="0" err="1">
                <a:solidFill>
                  <a:srgbClr val="006600"/>
                </a:solidFill>
                <a:latin typeface="Calibri" pitchFamily="34" charset="0"/>
                <a:cs typeface="Calibri" pitchFamily="34" charset="0"/>
              </a:rPr>
              <a:t>typeof</a:t>
            </a:r>
            <a:r>
              <a:rPr lang="en-US" sz="1836" b="1" dirty="0">
                <a:solidFill>
                  <a:srgbClr val="006600"/>
                </a:solidFill>
                <a:latin typeface="Calibri" pitchFamily="34" charset="0"/>
                <a:cs typeface="Calibri" pitchFamily="34" charset="0"/>
              </a:rPr>
              <a:t>(</a:t>
            </a:r>
            <a:r>
              <a:rPr lang="en-US" sz="1836" b="1" dirty="0" err="1">
                <a:solidFill>
                  <a:srgbClr val="006600"/>
                </a:solidFill>
                <a:latin typeface="Calibri" pitchFamily="34" charset="0"/>
                <a:cs typeface="Calibri" pitchFamily="34" charset="0"/>
              </a:rPr>
              <a:t>ILogger</a:t>
            </a:r>
            <a:r>
              <a:rPr lang="en-US" sz="1836" b="1" dirty="0">
                <a:solidFill>
                  <a:srgbClr val="006600"/>
                </a:solidFill>
                <a:latin typeface="Calibri" pitchFamily="34" charset="0"/>
                <a:cs typeface="Calibri" pitchFamily="34" charset="0"/>
              </a:rPr>
              <a:t>))]</a:t>
            </a:r>
          </a:p>
          <a:p>
            <a:r>
              <a:rPr lang="en-US" sz="1836" dirty="0">
                <a:solidFill>
                  <a:schemeClr val="tx1"/>
                </a:solidFill>
                <a:latin typeface="Calibri" pitchFamily="34" charset="0"/>
                <a:cs typeface="Calibri" pitchFamily="34" charset="0"/>
              </a:rPr>
              <a:t>	public </a:t>
            </a:r>
            <a:r>
              <a:rPr lang="en-US" sz="1836" dirty="0" err="1">
                <a:solidFill>
                  <a:schemeClr val="tx1"/>
                </a:solidFill>
                <a:latin typeface="Calibri" pitchFamily="34" charset="0"/>
                <a:cs typeface="Calibri" pitchFamily="34" charset="0"/>
              </a:rPr>
              <a:t>ILogger</a:t>
            </a:r>
            <a:r>
              <a:rPr lang="en-US" sz="1836" dirty="0">
                <a:solidFill>
                  <a:schemeClr val="tx1"/>
                </a:solidFill>
                <a:latin typeface="Calibri" pitchFamily="34" charset="0"/>
                <a:cs typeface="Calibri" pitchFamily="34" charset="0"/>
              </a:rPr>
              <a:t> Logger { get; set; }</a:t>
            </a:r>
          </a:p>
          <a:p>
            <a:endParaRPr lang="en-US" sz="1836" dirty="0">
              <a:solidFill>
                <a:schemeClr val="tx1"/>
              </a:solidFill>
              <a:latin typeface="Calibri" pitchFamily="34" charset="0"/>
              <a:cs typeface="Calibri" pitchFamily="34" charset="0"/>
            </a:endParaRPr>
          </a:p>
          <a:p>
            <a:r>
              <a:rPr lang="en-US" sz="1836" dirty="0">
                <a:solidFill>
                  <a:schemeClr val="tx1"/>
                </a:solidFill>
                <a:latin typeface="Calibri" pitchFamily="34" charset="0"/>
                <a:cs typeface="Calibri" pitchFamily="34" charset="0"/>
              </a:rPr>
              <a:t>	public float Calculate()</a:t>
            </a:r>
          </a:p>
          <a:p>
            <a:r>
              <a:rPr lang="en-US" sz="1836" dirty="0">
                <a:solidFill>
                  <a:schemeClr val="tx1"/>
                </a:solidFill>
                <a:latin typeface="Calibri" pitchFamily="34" charset="0"/>
                <a:cs typeface="Calibri" pitchFamily="34" charset="0"/>
              </a:rPr>
              <a:t>	{</a:t>
            </a:r>
          </a:p>
          <a:p>
            <a:r>
              <a:rPr lang="en-US" sz="1836" dirty="0">
                <a:solidFill>
                  <a:schemeClr val="tx1"/>
                </a:solidFill>
                <a:latin typeface="Calibri" pitchFamily="34" charset="0"/>
                <a:cs typeface="Calibri" pitchFamily="34" charset="0"/>
              </a:rPr>
              <a:t>		</a:t>
            </a:r>
            <a:r>
              <a:rPr lang="en-US" sz="1836" dirty="0" err="1">
                <a:solidFill>
                  <a:schemeClr val="tx1"/>
                </a:solidFill>
                <a:latin typeface="Calibri" pitchFamily="34" charset="0"/>
                <a:cs typeface="Calibri" pitchFamily="34" charset="0"/>
              </a:rPr>
              <a:t>Logger.Log</a:t>
            </a:r>
            <a:r>
              <a:rPr lang="en-US" sz="1836" dirty="0">
                <a:solidFill>
                  <a:schemeClr val="tx1"/>
                </a:solidFill>
                <a:latin typeface="Calibri" pitchFamily="34" charset="0"/>
                <a:cs typeface="Calibri" pitchFamily="34" charset="0"/>
              </a:rPr>
              <a:t>("Calculating Mortgage");</a:t>
            </a:r>
          </a:p>
          <a:p>
            <a:endParaRPr lang="en-US" sz="1836" dirty="0">
              <a:solidFill>
                <a:schemeClr val="tx1"/>
              </a:solidFill>
              <a:latin typeface="Calibri" pitchFamily="34" charset="0"/>
              <a:cs typeface="Calibri" pitchFamily="34" charset="0"/>
            </a:endParaRPr>
          </a:p>
          <a:p>
            <a:r>
              <a:rPr lang="en-US" sz="1836" dirty="0">
                <a:solidFill>
                  <a:schemeClr val="tx1"/>
                </a:solidFill>
                <a:latin typeface="Calibri" pitchFamily="34" charset="0"/>
                <a:cs typeface="Calibri" pitchFamily="34" charset="0"/>
              </a:rPr>
              <a:t>		return ...;</a:t>
            </a:r>
          </a:p>
          <a:p>
            <a:r>
              <a:rPr lang="en-US" sz="1836" dirty="0">
                <a:solidFill>
                  <a:schemeClr val="tx1"/>
                </a:solidFill>
                <a:latin typeface="Calibri" pitchFamily="34" charset="0"/>
                <a:cs typeface="Calibri" pitchFamily="34" charset="0"/>
              </a:rPr>
              <a:t>	}</a:t>
            </a:r>
          </a:p>
          <a:p>
            <a:r>
              <a:rPr lang="en-US" sz="1836" dirty="0">
                <a:solidFill>
                  <a:schemeClr val="tx1"/>
                </a:solidFill>
                <a:latin typeface="Calibri" pitchFamily="34" charset="0"/>
                <a:cs typeface="Calibri" pitchFamily="34" charset="0"/>
              </a:rPr>
              <a:t>}</a:t>
            </a:r>
          </a:p>
        </p:txBody>
      </p:sp>
    </p:spTree>
    <p:extLst>
      <p:ext uri="{BB962C8B-B14F-4D97-AF65-F5344CB8AC3E}">
        <p14:creationId xmlns:p14="http://schemas.microsoft.com/office/powerpoint/2010/main" val="2207714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Compose </a:t>
            </a:r>
            <a:r>
              <a:rPr lang="en-US" dirty="0">
                <a:solidFill>
                  <a:schemeClr val="bg1"/>
                </a:solidFill>
              </a:rPr>
              <a:t>it.</a:t>
            </a:r>
          </a:p>
        </p:txBody>
      </p:sp>
      <p:sp>
        <p:nvSpPr>
          <p:cNvPr id="44" name="TextBox 43"/>
          <p:cNvSpPr txBox="1"/>
          <p:nvPr/>
        </p:nvSpPr>
        <p:spPr>
          <a:xfrm>
            <a:off x="1898089" y="1878921"/>
            <a:ext cx="8516862" cy="734534"/>
          </a:xfrm>
          <a:prstGeom prst="rect">
            <a:avLst/>
          </a:prstGeom>
          <a:noFill/>
        </p:spPr>
        <p:txBody>
          <a:bodyPr wrap="square" rtlCol="0">
            <a:spAutoFit/>
          </a:bodyPr>
          <a:lstStyle/>
          <a:p>
            <a:pPr algn="ctr"/>
            <a:r>
              <a:rPr lang="en-US" sz="4080" i="1" dirty="0">
                <a:solidFill>
                  <a:srgbClr val="006600"/>
                </a:solidFill>
              </a:rPr>
              <a:t>Catalogs</a:t>
            </a:r>
            <a:r>
              <a:rPr lang="en-US" sz="4080" dirty="0">
                <a:solidFill>
                  <a:srgbClr val="006600"/>
                </a:solidFill>
              </a:rPr>
              <a:t> </a:t>
            </a:r>
            <a:r>
              <a:rPr lang="en-US" sz="4080" dirty="0"/>
              <a:t>provide the parts.</a:t>
            </a:r>
          </a:p>
        </p:txBody>
      </p:sp>
      <p:grpSp>
        <p:nvGrpSpPr>
          <p:cNvPr id="3" name="Group 44"/>
          <p:cNvGrpSpPr/>
          <p:nvPr/>
        </p:nvGrpSpPr>
        <p:grpSpPr>
          <a:xfrm>
            <a:off x="7425135" y="3501834"/>
            <a:ext cx="2564659" cy="1787490"/>
            <a:chOff x="3200400" y="4953000"/>
            <a:chExt cx="2514600" cy="1752600"/>
          </a:xfrm>
        </p:grpSpPr>
        <p:sp>
          <p:nvSpPr>
            <p:cNvPr id="86" name="Rectangle 4"/>
            <p:cNvSpPr>
              <a:spLocks noChangeArrowheads="1"/>
            </p:cNvSpPr>
            <p:nvPr/>
          </p:nvSpPr>
          <p:spPr bwMode="auto">
            <a:xfrm>
              <a:off x="3200400" y="4953000"/>
              <a:ext cx="2514600" cy="17526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anchor="t" anchorCtr="0"/>
            <a:lstStyle/>
            <a:p>
              <a:pPr algn="ctr"/>
              <a:r>
                <a:rPr lang="en-US" sz="2040" dirty="0">
                  <a:solidFill>
                    <a:srgbClr val="000000"/>
                  </a:solidFill>
                  <a:latin typeface="Segoe"/>
                </a:rPr>
                <a:t>Catalog</a:t>
              </a:r>
            </a:p>
          </p:txBody>
        </p:sp>
        <p:grpSp>
          <p:nvGrpSpPr>
            <p:cNvPr id="4" name="Group 98"/>
            <p:cNvGrpSpPr/>
            <p:nvPr/>
          </p:nvGrpSpPr>
          <p:grpSpPr>
            <a:xfrm>
              <a:off x="3352800" y="5334000"/>
              <a:ext cx="2137834" cy="1295400"/>
              <a:chOff x="1447800" y="5105400"/>
              <a:chExt cx="2137834" cy="1295400"/>
            </a:xfrm>
          </p:grpSpPr>
          <p:sp>
            <p:nvSpPr>
              <p:cNvPr id="88" name="Cube 87"/>
              <p:cNvSpPr/>
              <p:nvPr/>
            </p:nvSpPr>
            <p:spPr bwMode="auto">
              <a:xfrm>
                <a:off x="1447800" y="54864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89" name="Cube 88"/>
              <p:cNvSpPr/>
              <p:nvPr/>
            </p:nvSpPr>
            <p:spPr bwMode="auto">
              <a:xfrm>
                <a:off x="1678517" y="56388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90" name="Cube 89"/>
              <p:cNvSpPr/>
              <p:nvPr/>
            </p:nvSpPr>
            <p:spPr bwMode="auto">
              <a:xfrm>
                <a:off x="1830917" y="57912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91" name="Cube 90"/>
              <p:cNvSpPr/>
              <p:nvPr/>
            </p:nvSpPr>
            <p:spPr bwMode="auto">
              <a:xfrm>
                <a:off x="1754717" y="51816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92" name="Cube 91"/>
              <p:cNvSpPr/>
              <p:nvPr/>
            </p:nvSpPr>
            <p:spPr bwMode="auto">
              <a:xfrm>
                <a:off x="2135717" y="53340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93" name="Cube 92"/>
              <p:cNvSpPr/>
              <p:nvPr/>
            </p:nvSpPr>
            <p:spPr bwMode="auto">
              <a:xfrm>
                <a:off x="2211917" y="57150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94" name="Cube 93"/>
              <p:cNvSpPr/>
              <p:nvPr/>
            </p:nvSpPr>
            <p:spPr bwMode="auto">
              <a:xfrm>
                <a:off x="2440517" y="51054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95" name="Cube 94"/>
              <p:cNvSpPr/>
              <p:nvPr/>
            </p:nvSpPr>
            <p:spPr bwMode="auto">
              <a:xfrm>
                <a:off x="2669117" y="54864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96" name="Cube 95"/>
              <p:cNvSpPr/>
              <p:nvPr/>
            </p:nvSpPr>
            <p:spPr bwMode="auto">
              <a:xfrm>
                <a:off x="2971800" y="51816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97" name="Cube 96"/>
              <p:cNvSpPr/>
              <p:nvPr/>
            </p:nvSpPr>
            <p:spPr bwMode="auto">
              <a:xfrm>
                <a:off x="2592917" y="5865283"/>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98" name="Cube 97"/>
              <p:cNvSpPr/>
              <p:nvPr/>
            </p:nvSpPr>
            <p:spPr bwMode="auto">
              <a:xfrm>
                <a:off x="3050117" y="54864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grpSp>
      </p:grpSp>
      <p:sp>
        <p:nvSpPr>
          <p:cNvPr id="99" name="Right Arrow 98"/>
          <p:cNvSpPr/>
          <p:nvPr/>
        </p:nvSpPr>
        <p:spPr bwMode="auto">
          <a:xfrm rot="10800000">
            <a:off x="5683362" y="4169286"/>
            <a:ext cx="1481193" cy="589734"/>
          </a:xfrm>
          <a:prstGeom prst="right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rgbClr val="FFFFFF"/>
              </a:solidFill>
              <a:effectLst>
                <a:outerShdw blurRad="38100" dist="38100" dir="2700000" algn="tl">
                  <a:srgbClr val="000000">
                    <a:alpha val="43137"/>
                  </a:srgbClr>
                </a:outerShdw>
              </a:effectLst>
              <a:latin typeface="Calibri" pitchFamily="34" charset="0"/>
            </a:endParaRPr>
          </a:p>
        </p:txBody>
      </p:sp>
    </p:spTree>
    <p:extLst>
      <p:ext uri="{BB962C8B-B14F-4D97-AF65-F5344CB8AC3E}">
        <p14:creationId xmlns:p14="http://schemas.microsoft.com/office/powerpoint/2010/main" val="125896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9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Compose</a:t>
            </a:r>
            <a:r>
              <a:rPr lang="en-US" dirty="0">
                <a:solidFill>
                  <a:schemeClr val="bg1"/>
                </a:solidFill>
              </a:rPr>
              <a:t> it.</a:t>
            </a:r>
          </a:p>
        </p:txBody>
      </p:sp>
      <p:sp>
        <p:nvSpPr>
          <p:cNvPr id="44" name="TextBox 43"/>
          <p:cNvSpPr txBox="1"/>
          <p:nvPr/>
        </p:nvSpPr>
        <p:spPr>
          <a:xfrm>
            <a:off x="1898089" y="1878921"/>
            <a:ext cx="8516862" cy="734534"/>
          </a:xfrm>
          <a:prstGeom prst="rect">
            <a:avLst/>
          </a:prstGeom>
          <a:noFill/>
        </p:spPr>
        <p:txBody>
          <a:bodyPr wrap="square" rtlCol="0">
            <a:spAutoFit/>
          </a:bodyPr>
          <a:lstStyle/>
          <a:p>
            <a:pPr algn="ctr"/>
            <a:r>
              <a:rPr lang="en-US" sz="4080" i="1" dirty="0">
                <a:solidFill>
                  <a:srgbClr val="006600"/>
                </a:solidFill>
              </a:rPr>
              <a:t>Container</a:t>
            </a:r>
            <a:r>
              <a:rPr lang="en-US" sz="4080" i="1" dirty="0">
                <a:solidFill>
                  <a:srgbClr val="0099FF"/>
                </a:solidFill>
              </a:rPr>
              <a:t> </a:t>
            </a:r>
            <a:r>
              <a:rPr lang="en-US" sz="4080" dirty="0"/>
              <a:t>is the matchmaker.</a:t>
            </a:r>
          </a:p>
        </p:txBody>
      </p:sp>
      <p:grpSp>
        <p:nvGrpSpPr>
          <p:cNvPr id="3" name="Group 3"/>
          <p:cNvGrpSpPr/>
          <p:nvPr/>
        </p:nvGrpSpPr>
        <p:grpSpPr>
          <a:xfrm>
            <a:off x="2459500" y="3332685"/>
            <a:ext cx="3015404" cy="2121215"/>
            <a:chOff x="2303253" y="2675964"/>
            <a:chExt cx="4191000" cy="2886635"/>
          </a:xfrm>
        </p:grpSpPr>
        <p:sp>
          <p:nvSpPr>
            <p:cNvPr id="46" name="Rectangle 6"/>
            <p:cNvSpPr>
              <a:spLocks noChangeArrowheads="1"/>
            </p:cNvSpPr>
            <p:nvPr/>
          </p:nvSpPr>
          <p:spPr bwMode="auto">
            <a:xfrm>
              <a:off x="2303253" y="2675964"/>
              <a:ext cx="4191000" cy="288663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t" anchorCtr="0"/>
            <a:lstStyle/>
            <a:p>
              <a:pPr algn="ctr"/>
              <a:endParaRPr lang="en-US" sz="3264" dirty="0">
                <a:solidFill>
                  <a:schemeClr val="bg2"/>
                </a:solidFill>
                <a:latin typeface="Segoe"/>
              </a:endParaRPr>
            </a:p>
          </p:txBody>
        </p:sp>
        <p:sp>
          <p:nvSpPr>
            <p:cNvPr id="47" name="Cube 46"/>
            <p:cNvSpPr/>
            <p:nvPr/>
          </p:nvSpPr>
          <p:spPr bwMode="auto">
            <a:xfrm>
              <a:off x="3727450" y="35814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48" name="Left Arrow 47"/>
            <p:cNvSpPr/>
            <p:nvPr/>
          </p:nvSpPr>
          <p:spPr bwMode="auto">
            <a:xfrm rot="2075951">
              <a:off x="4216866" y="3308674"/>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49" name="Cube 48"/>
            <p:cNvSpPr/>
            <p:nvPr/>
          </p:nvSpPr>
          <p:spPr bwMode="auto">
            <a:xfrm>
              <a:off x="3727450" y="41910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50" name="Left Arrow 49"/>
            <p:cNvSpPr/>
            <p:nvPr/>
          </p:nvSpPr>
          <p:spPr bwMode="auto">
            <a:xfrm rot="8502193">
              <a:off x="5226241" y="4001399"/>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51" name="Cube 50"/>
            <p:cNvSpPr/>
            <p:nvPr/>
          </p:nvSpPr>
          <p:spPr bwMode="auto">
            <a:xfrm>
              <a:off x="3727450" y="29464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52" name="Left Arrow 51"/>
            <p:cNvSpPr/>
            <p:nvPr/>
          </p:nvSpPr>
          <p:spPr bwMode="auto">
            <a:xfrm rot="19319663">
              <a:off x="4240616" y="3552424"/>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53" name="Left Arrow 52"/>
            <p:cNvSpPr/>
            <p:nvPr/>
          </p:nvSpPr>
          <p:spPr bwMode="auto">
            <a:xfrm>
              <a:off x="4193116" y="3938320"/>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54" name="Cube 53"/>
            <p:cNvSpPr/>
            <p:nvPr/>
          </p:nvSpPr>
          <p:spPr bwMode="auto">
            <a:xfrm>
              <a:off x="3727450" y="48514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55" name="Left Arrow 54"/>
            <p:cNvSpPr/>
            <p:nvPr/>
          </p:nvSpPr>
          <p:spPr bwMode="auto">
            <a:xfrm rot="2415290">
              <a:off x="4216866" y="4744924"/>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56" name="Left Arrow 55"/>
            <p:cNvSpPr/>
            <p:nvPr/>
          </p:nvSpPr>
          <p:spPr bwMode="auto">
            <a:xfrm>
              <a:off x="4193116" y="5130800"/>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57" name="Cube 56"/>
            <p:cNvSpPr/>
            <p:nvPr/>
          </p:nvSpPr>
          <p:spPr bwMode="auto">
            <a:xfrm>
              <a:off x="4781231" y="3582356"/>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58" name="Left Arrow 57"/>
            <p:cNvSpPr/>
            <p:nvPr/>
          </p:nvSpPr>
          <p:spPr bwMode="auto">
            <a:xfrm>
              <a:off x="5246897" y="3618380"/>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59" name="Left Arrow 58"/>
            <p:cNvSpPr/>
            <p:nvPr/>
          </p:nvSpPr>
          <p:spPr bwMode="auto">
            <a:xfrm rot="10800000">
              <a:off x="4213744" y="4384265"/>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60" name="Cube 59"/>
            <p:cNvSpPr/>
            <p:nvPr/>
          </p:nvSpPr>
          <p:spPr bwMode="auto">
            <a:xfrm>
              <a:off x="4781231" y="4191956"/>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61" name="Left Arrow 60"/>
            <p:cNvSpPr/>
            <p:nvPr/>
          </p:nvSpPr>
          <p:spPr bwMode="auto">
            <a:xfrm>
              <a:off x="5246897" y="4471356"/>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62" name="Cube 61"/>
            <p:cNvSpPr/>
            <p:nvPr/>
          </p:nvSpPr>
          <p:spPr bwMode="auto">
            <a:xfrm>
              <a:off x="4781231" y="2947356"/>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63" name="Left Arrow 62"/>
            <p:cNvSpPr/>
            <p:nvPr/>
          </p:nvSpPr>
          <p:spPr bwMode="auto">
            <a:xfrm>
              <a:off x="5246897" y="2983380"/>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64" name="Left Arrow 63"/>
            <p:cNvSpPr/>
            <p:nvPr/>
          </p:nvSpPr>
          <p:spPr bwMode="auto">
            <a:xfrm rot="18933455">
              <a:off x="3204340" y="4806176"/>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65" name="Cube 64"/>
            <p:cNvSpPr/>
            <p:nvPr/>
          </p:nvSpPr>
          <p:spPr bwMode="auto">
            <a:xfrm>
              <a:off x="4781231" y="4852356"/>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66" name="Left Arrow 65"/>
            <p:cNvSpPr/>
            <p:nvPr/>
          </p:nvSpPr>
          <p:spPr bwMode="auto">
            <a:xfrm>
              <a:off x="5246897" y="5030880"/>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67" name="Cube 66"/>
            <p:cNvSpPr/>
            <p:nvPr/>
          </p:nvSpPr>
          <p:spPr bwMode="auto">
            <a:xfrm>
              <a:off x="5789083" y="35814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68" name="Cube 67"/>
            <p:cNvSpPr/>
            <p:nvPr/>
          </p:nvSpPr>
          <p:spPr bwMode="auto">
            <a:xfrm>
              <a:off x="5789083" y="41910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69" name="Cube 68"/>
            <p:cNvSpPr/>
            <p:nvPr/>
          </p:nvSpPr>
          <p:spPr bwMode="auto">
            <a:xfrm>
              <a:off x="2664883" y="36068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70" name="Cube 69"/>
            <p:cNvSpPr/>
            <p:nvPr/>
          </p:nvSpPr>
          <p:spPr bwMode="auto">
            <a:xfrm>
              <a:off x="2664883" y="42164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71" name="Cube 70"/>
            <p:cNvSpPr/>
            <p:nvPr/>
          </p:nvSpPr>
          <p:spPr bwMode="auto">
            <a:xfrm>
              <a:off x="2664883" y="29718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72" name="Cube 71"/>
            <p:cNvSpPr/>
            <p:nvPr/>
          </p:nvSpPr>
          <p:spPr bwMode="auto">
            <a:xfrm>
              <a:off x="2664883" y="48768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73" name="Cube 72"/>
            <p:cNvSpPr/>
            <p:nvPr/>
          </p:nvSpPr>
          <p:spPr bwMode="auto">
            <a:xfrm>
              <a:off x="5789083" y="29464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74" name="Cube 73"/>
            <p:cNvSpPr/>
            <p:nvPr/>
          </p:nvSpPr>
          <p:spPr bwMode="auto">
            <a:xfrm>
              <a:off x="5789084" y="4863282"/>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75" name="Left Arrow 74"/>
            <p:cNvSpPr/>
            <p:nvPr/>
          </p:nvSpPr>
          <p:spPr bwMode="auto">
            <a:xfrm>
              <a:off x="3122083" y="3755805"/>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76" name="Left Arrow 75"/>
            <p:cNvSpPr/>
            <p:nvPr/>
          </p:nvSpPr>
          <p:spPr bwMode="auto">
            <a:xfrm rot="13419828">
              <a:off x="3181458" y="4130073"/>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77" name="Left Arrow 76"/>
            <p:cNvSpPr/>
            <p:nvPr/>
          </p:nvSpPr>
          <p:spPr bwMode="auto">
            <a:xfrm rot="11036178">
              <a:off x="3122083" y="4472284"/>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78" name="Left Arrow 77"/>
            <p:cNvSpPr/>
            <p:nvPr/>
          </p:nvSpPr>
          <p:spPr bwMode="auto">
            <a:xfrm>
              <a:off x="3122083" y="2992348"/>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79" name="Left Arrow 78"/>
            <p:cNvSpPr/>
            <p:nvPr/>
          </p:nvSpPr>
          <p:spPr bwMode="auto">
            <a:xfrm rot="18862758">
              <a:off x="3157708" y="3405809"/>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80" name="Left Arrow 79"/>
            <p:cNvSpPr/>
            <p:nvPr/>
          </p:nvSpPr>
          <p:spPr bwMode="auto">
            <a:xfrm>
              <a:off x="3122083" y="5132684"/>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83" name="Curved Left Arrow 82"/>
            <p:cNvSpPr/>
            <p:nvPr/>
          </p:nvSpPr>
          <p:spPr bwMode="auto">
            <a:xfrm rot="15996843">
              <a:off x="4627336" y="2109837"/>
              <a:ext cx="890650" cy="2137558"/>
            </a:xfrm>
            <a:prstGeom prst="curvedLeftArrow">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60" tIns="46630" rIns="93260" bIns="46630" numCol="1" rtlCol="0" anchor="t" anchorCtr="0" compatLnSpc="1">
              <a:prstTxWarp prst="textNoShape">
                <a:avLst/>
              </a:prstTxWarp>
            </a:bodyPr>
            <a:lstStyle/>
            <a:p>
              <a:pPr defTabSz="932597" fontAlgn="base">
                <a:spcBef>
                  <a:spcPct val="0"/>
                </a:spcBef>
                <a:spcAft>
                  <a:spcPct val="0"/>
                </a:spcAft>
              </a:pPr>
              <a:endParaRPr lang="en-US" sz="3264" b="1">
                <a:solidFill>
                  <a:schemeClr val="tx1"/>
                </a:solidFill>
                <a:effectLst>
                  <a:outerShdw blurRad="38100" dist="38100" dir="2700000" algn="tl">
                    <a:srgbClr val="000000">
                      <a:alpha val="43137"/>
                    </a:srgbClr>
                  </a:outerShdw>
                </a:effectLst>
                <a:latin typeface="Franklin Gothic Medium" pitchFamily="34" charset="0"/>
              </a:endParaRPr>
            </a:p>
          </p:txBody>
        </p:sp>
        <p:sp>
          <p:nvSpPr>
            <p:cNvPr id="84" name="Curved Left Arrow 83"/>
            <p:cNvSpPr/>
            <p:nvPr/>
          </p:nvSpPr>
          <p:spPr bwMode="auto">
            <a:xfrm rot="7633664" flipH="1">
              <a:off x="4328486" y="3283487"/>
              <a:ext cx="890650" cy="2137558"/>
            </a:xfrm>
            <a:prstGeom prst="curvedLeftArrow">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60" tIns="46630" rIns="93260" bIns="46630" numCol="1" rtlCol="0" anchor="t" anchorCtr="0" compatLnSpc="1">
              <a:prstTxWarp prst="textNoShape">
                <a:avLst/>
              </a:prstTxWarp>
            </a:bodyPr>
            <a:lstStyle/>
            <a:p>
              <a:pPr defTabSz="932597" fontAlgn="base">
                <a:spcBef>
                  <a:spcPct val="0"/>
                </a:spcBef>
                <a:spcAft>
                  <a:spcPct val="0"/>
                </a:spcAft>
              </a:pPr>
              <a:endParaRPr lang="en-US" sz="3264" b="1">
                <a:solidFill>
                  <a:schemeClr val="tx1"/>
                </a:solidFill>
                <a:effectLst>
                  <a:outerShdw blurRad="38100" dist="38100" dir="2700000" algn="tl">
                    <a:srgbClr val="000000">
                      <a:alpha val="43137"/>
                    </a:srgbClr>
                  </a:outerShdw>
                </a:effectLst>
                <a:latin typeface="Franklin Gothic Medium" pitchFamily="34" charset="0"/>
              </a:endParaRPr>
            </a:p>
          </p:txBody>
        </p:sp>
      </p:grpSp>
      <p:grpSp>
        <p:nvGrpSpPr>
          <p:cNvPr id="4" name="Group 44"/>
          <p:cNvGrpSpPr/>
          <p:nvPr/>
        </p:nvGrpSpPr>
        <p:grpSpPr>
          <a:xfrm>
            <a:off x="7425135" y="3501834"/>
            <a:ext cx="2564659" cy="1787490"/>
            <a:chOff x="3200400" y="4953000"/>
            <a:chExt cx="2514600" cy="1752600"/>
          </a:xfrm>
        </p:grpSpPr>
        <p:sp>
          <p:nvSpPr>
            <p:cNvPr id="86" name="Rectangle 4"/>
            <p:cNvSpPr>
              <a:spLocks noChangeArrowheads="1"/>
            </p:cNvSpPr>
            <p:nvPr/>
          </p:nvSpPr>
          <p:spPr bwMode="auto">
            <a:xfrm>
              <a:off x="3200400" y="4953000"/>
              <a:ext cx="2514600" cy="17526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anchor="t" anchorCtr="0"/>
            <a:lstStyle/>
            <a:p>
              <a:pPr algn="ctr"/>
              <a:r>
                <a:rPr lang="en-US" sz="2040" dirty="0">
                  <a:solidFill>
                    <a:srgbClr val="000000"/>
                  </a:solidFill>
                  <a:latin typeface="Segoe"/>
                </a:rPr>
                <a:t>Catalog</a:t>
              </a:r>
            </a:p>
          </p:txBody>
        </p:sp>
        <p:grpSp>
          <p:nvGrpSpPr>
            <p:cNvPr id="5" name="Group 98"/>
            <p:cNvGrpSpPr/>
            <p:nvPr/>
          </p:nvGrpSpPr>
          <p:grpSpPr>
            <a:xfrm>
              <a:off x="3352800" y="5334000"/>
              <a:ext cx="2137834" cy="1295400"/>
              <a:chOff x="1447800" y="5105400"/>
              <a:chExt cx="2137834" cy="1295400"/>
            </a:xfrm>
          </p:grpSpPr>
          <p:sp>
            <p:nvSpPr>
              <p:cNvPr id="88" name="Cube 87"/>
              <p:cNvSpPr/>
              <p:nvPr/>
            </p:nvSpPr>
            <p:spPr bwMode="auto">
              <a:xfrm>
                <a:off x="1447800" y="54864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89" name="Cube 88"/>
              <p:cNvSpPr/>
              <p:nvPr/>
            </p:nvSpPr>
            <p:spPr bwMode="auto">
              <a:xfrm>
                <a:off x="1678517" y="56388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90" name="Cube 89"/>
              <p:cNvSpPr/>
              <p:nvPr/>
            </p:nvSpPr>
            <p:spPr bwMode="auto">
              <a:xfrm>
                <a:off x="1830917" y="57912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91" name="Cube 90"/>
              <p:cNvSpPr/>
              <p:nvPr/>
            </p:nvSpPr>
            <p:spPr bwMode="auto">
              <a:xfrm>
                <a:off x="1754717" y="51816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92" name="Cube 91"/>
              <p:cNvSpPr/>
              <p:nvPr/>
            </p:nvSpPr>
            <p:spPr bwMode="auto">
              <a:xfrm>
                <a:off x="2135717" y="53340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93" name="Cube 92"/>
              <p:cNvSpPr/>
              <p:nvPr/>
            </p:nvSpPr>
            <p:spPr bwMode="auto">
              <a:xfrm>
                <a:off x="2211917" y="57150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94" name="Cube 93"/>
              <p:cNvSpPr/>
              <p:nvPr/>
            </p:nvSpPr>
            <p:spPr bwMode="auto">
              <a:xfrm>
                <a:off x="2440517" y="51054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95" name="Cube 94"/>
              <p:cNvSpPr/>
              <p:nvPr/>
            </p:nvSpPr>
            <p:spPr bwMode="auto">
              <a:xfrm>
                <a:off x="2669117" y="54864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96" name="Cube 95"/>
              <p:cNvSpPr/>
              <p:nvPr/>
            </p:nvSpPr>
            <p:spPr bwMode="auto">
              <a:xfrm>
                <a:off x="2971800" y="51816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97" name="Cube 96"/>
              <p:cNvSpPr/>
              <p:nvPr/>
            </p:nvSpPr>
            <p:spPr bwMode="auto">
              <a:xfrm>
                <a:off x="2592917" y="5865283"/>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98" name="Cube 97"/>
              <p:cNvSpPr/>
              <p:nvPr/>
            </p:nvSpPr>
            <p:spPr bwMode="auto">
              <a:xfrm>
                <a:off x="3050117" y="54864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grpSp>
      </p:grpSp>
      <p:sp>
        <p:nvSpPr>
          <p:cNvPr id="99" name="Right Arrow 98"/>
          <p:cNvSpPr/>
          <p:nvPr/>
        </p:nvSpPr>
        <p:spPr bwMode="auto">
          <a:xfrm rot="10800000">
            <a:off x="5683362" y="4169286"/>
            <a:ext cx="1481193" cy="589734"/>
          </a:xfrm>
          <a:prstGeom prst="right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rgbClr val="FFFFFF"/>
              </a:solidFill>
              <a:effectLst>
                <a:outerShdw blurRad="38100" dist="38100" dir="2700000" algn="tl">
                  <a:srgbClr val="000000">
                    <a:alpha val="43137"/>
                  </a:srgbClr>
                </a:outerShdw>
              </a:effectLst>
              <a:latin typeface="Calibri" pitchFamily="34" charset="0"/>
            </a:endParaRPr>
          </a:p>
        </p:txBody>
      </p:sp>
    </p:spTree>
    <p:extLst>
      <p:ext uri="{BB962C8B-B14F-4D97-AF65-F5344CB8AC3E}">
        <p14:creationId xmlns:p14="http://schemas.microsoft.com/office/powerpoint/2010/main" val="359420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par>
                                <p:cTn id="8" presetID="9" presetClass="emph" presetSubtype="0" grpId="0" nodeType="withEffect">
                                  <p:stCondLst>
                                    <p:cond delay="0"/>
                                  </p:stCondLst>
                                  <p:childTnLst>
                                    <p:set>
                                      <p:cBhvr rctx="PPT">
                                        <p:cTn id="9" dur="indefinite"/>
                                        <p:tgtEl>
                                          <p:spTgt spid="99"/>
                                        </p:tgtEl>
                                        <p:attrNameLst>
                                          <p:attrName>style.opacity</p:attrName>
                                        </p:attrNameLst>
                                      </p:cBhvr>
                                      <p:to>
                                        <p:strVal val="0.25"/>
                                      </p:to>
                                    </p:set>
                                    <p:animEffect filter="image" prLst="opacity: 0.25">
                                      <p:cBhvr rctx="IE">
                                        <p:cTn id="10" dur="indefinite"/>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Catalog Categories</a:t>
            </a:r>
            <a:r>
              <a:rPr lang="en-US" dirty="0">
                <a:solidFill>
                  <a:schemeClr val="bg1"/>
                </a:solidFill>
              </a:rPr>
              <a:t>.</a:t>
            </a:r>
          </a:p>
        </p:txBody>
      </p:sp>
      <p:pic>
        <p:nvPicPr>
          <p:cNvPr id="111" name="Picture 110" descr="C:\Users\jasolson\AppData\Local\Microsoft\Windows\Temporary Internet Files\Content.IE5\9W6T06QF\MCj04315880000[1].png"/>
          <p:cNvPicPr>
            <a:picLocks noChangeAspect="1" noChangeArrowheads="1"/>
          </p:cNvPicPr>
          <p:nvPr/>
        </p:nvPicPr>
        <p:blipFill>
          <a:blip r:embed="rId3"/>
          <a:srcRect/>
          <a:stretch>
            <a:fillRect/>
          </a:stretch>
        </p:blipFill>
        <p:spPr bwMode="auto">
          <a:xfrm>
            <a:off x="3443286" y="2884555"/>
            <a:ext cx="1070092" cy="1070092"/>
          </a:xfrm>
          <a:prstGeom prst="rect">
            <a:avLst/>
          </a:prstGeom>
          <a:noFill/>
        </p:spPr>
      </p:pic>
      <p:pic>
        <p:nvPicPr>
          <p:cNvPr id="112" name="Picture 111" descr="C:\Users\jasolson\AppData\Local\Microsoft\Windows\Temporary Internet Files\Content.IE5\VUWZV3BO\MCj04325990000[1].png"/>
          <p:cNvPicPr>
            <a:picLocks noChangeAspect="1" noChangeArrowheads="1"/>
          </p:cNvPicPr>
          <p:nvPr/>
        </p:nvPicPr>
        <p:blipFill>
          <a:blip r:embed="rId4"/>
          <a:srcRect/>
          <a:stretch>
            <a:fillRect/>
          </a:stretch>
        </p:blipFill>
        <p:spPr bwMode="auto">
          <a:xfrm>
            <a:off x="3443285" y="4201173"/>
            <a:ext cx="1070092" cy="1070092"/>
          </a:xfrm>
          <a:prstGeom prst="rect">
            <a:avLst/>
          </a:prstGeom>
          <a:noFill/>
        </p:spPr>
      </p:pic>
      <p:pic>
        <p:nvPicPr>
          <p:cNvPr id="113" name="Picture 112" descr="C:\Users\jasolson\AppData\Local\Microsoft\Windows\Temporary Internet Files\Content.IE5\QLV25OOL\MCj04247780000[1].wmf"/>
          <p:cNvPicPr>
            <a:picLocks noChangeAspect="1" noChangeArrowheads="1"/>
          </p:cNvPicPr>
          <p:nvPr/>
        </p:nvPicPr>
        <p:blipFill>
          <a:blip r:embed="rId5"/>
          <a:srcRect/>
          <a:stretch>
            <a:fillRect/>
          </a:stretch>
        </p:blipFill>
        <p:spPr bwMode="auto">
          <a:xfrm>
            <a:off x="3457953" y="5385211"/>
            <a:ext cx="1045941" cy="947478"/>
          </a:xfrm>
          <a:prstGeom prst="rect">
            <a:avLst/>
          </a:prstGeom>
          <a:noFill/>
        </p:spPr>
      </p:pic>
      <p:grpSp>
        <p:nvGrpSpPr>
          <p:cNvPr id="6" name="Group 9"/>
          <p:cNvGrpSpPr/>
          <p:nvPr/>
        </p:nvGrpSpPr>
        <p:grpSpPr>
          <a:xfrm>
            <a:off x="3114132" y="1403362"/>
            <a:ext cx="1380960" cy="1481535"/>
            <a:chOff x="349624" y="1089212"/>
            <a:chExt cx="1354005" cy="1452617"/>
          </a:xfrm>
        </p:grpSpPr>
        <p:pic>
          <p:nvPicPr>
            <p:cNvPr id="119" name="Picture 4" descr="C:\Users\jasolson\AppData\Local\Microsoft\Windows\Temporary Internet Files\Content.IE5\QLV25OOL\MCj04247780000[1].wmf"/>
            <p:cNvPicPr>
              <a:picLocks noChangeAspect="1" noChangeArrowheads="1"/>
            </p:cNvPicPr>
            <p:nvPr/>
          </p:nvPicPr>
          <p:blipFill>
            <a:blip r:embed="rId5"/>
            <a:srcRect/>
            <a:stretch>
              <a:fillRect/>
            </a:stretch>
          </p:blipFill>
          <p:spPr bwMode="auto">
            <a:xfrm>
              <a:off x="640977" y="1089212"/>
              <a:ext cx="1025525" cy="928984"/>
            </a:xfrm>
            <a:prstGeom prst="rect">
              <a:avLst/>
            </a:prstGeom>
            <a:noFill/>
          </p:spPr>
        </p:pic>
        <p:pic>
          <p:nvPicPr>
            <p:cNvPr id="120" name="Picture 2" descr="C:\Users\jasolson\AppData\Local\Microsoft\Windows\Temporary Internet Files\Content.IE5\9W6T06QF\MCj04315880000[1].png"/>
            <p:cNvPicPr>
              <a:picLocks noChangeAspect="1" noChangeArrowheads="1"/>
            </p:cNvPicPr>
            <p:nvPr/>
          </p:nvPicPr>
          <p:blipFill>
            <a:blip r:embed="rId3"/>
            <a:srcRect/>
            <a:stretch>
              <a:fillRect/>
            </a:stretch>
          </p:blipFill>
          <p:spPr bwMode="auto">
            <a:xfrm>
              <a:off x="654424" y="1492624"/>
              <a:ext cx="1049205" cy="1049205"/>
            </a:xfrm>
            <a:prstGeom prst="rect">
              <a:avLst/>
            </a:prstGeom>
            <a:noFill/>
          </p:spPr>
        </p:pic>
        <p:pic>
          <p:nvPicPr>
            <p:cNvPr id="121" name="Picture 3" descr="C:\Users\jasolson\AppData\Local\Microsoft\Windows\Temporary Internet Files\Content.IE5\VUWZV3BO\MCj04325990000[1].png"/>
            <p:cNvPicPr>
              <a:picLocks noChangeAspect="1" noChangeArrowheads="1"/>
            </p:cNvPicPr>
            <p:nvPr/>
          </p:nvPicPr>
          <p:blipFill>
            <a:blip r:embed="rId4"/>
            <a:srcRect/>
            <a:stretch>
              <a:fillRect/>
            </a:stretch>
          </p:blipFill>
          <p:spPr bwMode="auto">
            <a:xfrm>
              <a:off x="349624" y="1264024"/>
              <a:ext cx="1049205" cy="1049205"/>
            </a:xfrm>
            <a:prstGeom prst="rect">
              <a:avLst/>
            </a:prstGeom>
            <a:noFill/>
          </p:spPr>
        </p:pic>
      </p:grpSp>
      <p:sp>
        <p:nvSpPr>
          <p:cNvPr id="115" name="TextBox 114"/>
          <p:cNvSpPr txBox="1"/>
          <p:nvPr/>
        </p:nvSpPr>
        <p:spPr>
          <a:xfrm>
            <a:off x="4623707" y="5618362"/>
            <a:ext cx="2636790" cy="606488"/>
          </a:xfrm>
          <a:prstGeom prst="rect">
            <a:avLst/>
          </a:prstGeom>
          <a:noFill/>
        </p:spPr>
        <p:txBody>
          <a:bodyPr wrap="none" rtlCol="0">
            <a:spAutoFit/>
          </a:bodyPr>
          <a:lstStyle/>
          <a:p>
            <a:r>
              <a:rPr lang="en-US" sz="3264" dirty="0">
                <a:solidFill>
                  <a:schemeClr val="accent3">
                    <a:lumMod val="50000"/>
                  </a:schemeClr>
                </a:solidFill>
              </a:rPr>
              <a:t>Type Catalog</a:t>
            </a:r>
          </a:p>
        </p:txBody>
      </p:sp>
      <p:sp>
        <p:nvSpPr>
          <p:cNvPr id="116" name="TextBox 115"/>
          <p:cNvSpPr txBox="1"/>
          <p:nvPr/>
        </p:nvSpPr>
        <p:spPr>
          <a:xfrm>
            <a:off x="4609039" y="4356606"/>
            <a:ext cx="3544822" cy="606488"/>
          </a:xfrm>
          <a:prstGeom prst="rect">
            <a:avLst/>
          </a:prstGeom>
          <a:noFill/>
        </p:spPr>
        <p:txBody>
          <a:bodyPr wrap="none" rtlCol="0">
            <a:spAutoFit/>
          </a:bodyPr>
          <a:lstStyle/>
          <a:p>
            <a:r>
              <a:rPr lang="en-US" sz="3264" dirty="0">
                <a:solidFill>
                  <a:schemeClr val="accent3">
                    <a:lumMod val="50000"/>
                  </a:schemeClr>
                </a:solidFill>
              </a:rPr>
              <a:t>Assembly Catalog</a:t>
            </a:r>
          </a:p>
        </p:txBody>
      </p:sp>
      <p:sp>
        <p:nvSpPr>
          <p:cNvPr id="117" name="TextBox 116"/>
          <p:cNvSpPr txBox="1"/>
          <p:nvPr/>
        </p:nvSpPr>
        <p:spPr>
          <a:xfrm>
            <a:off x="4609039" y="3117705"/>
            <a:ext cx="3484265" cy="606488"/>
          </a:xfrm>
          <a:prstGeom prst="rect">
            <a:avLst/>
          </a:prstGeom>
          <a:noFill/>
        </p:spPr>
        <p:txBody>
          <a:bodyPr wrap="none" rtlCol="0">
            <a:spAutoFit/>
          </a:bodyPr>
          <a:lstStyle/>
          <a:p>
            <a:r>
              <a:rPr lang="en-US" sz="3264" dirty="0">
                <a:solidFill>
                  <a:schemeClr val="accent3">
                    <a:lumMod val="50000"/>
                  </a:schemeClr>
                </a:solidFill>
              </a:rPr>
              <a:t>Directory Catalog</a:t>
            </a:r>
          </a:p>
        </p:txBody>
      </p:sp>
      <p:sp>
        <p:nvSpPr>
          <p:cNvPr id="118" name="TextBox 117"/>
          <p:cNvSpPr txBox="1"/>
          <p:nvPr/>
        </p:nvSpPr>
        <p:spPr>
          <a:xfrm>
            <a:off x="4590754" y="1737087"/>
            <a:ext cx="4109783" cy="606488"/>
          </a:xfrm>
          <a:prstGeom prst="rect">
            <a:avLst/>
          </a:prstGeom>
          <a:noFill/>
        </p:spPr>
        <p:txBody>
          <a:bodyPr wrap="none" rtlCol="0">
            <a:spAutoFit/>
          </a:bodyPr>
          <a:lstStyle/>
          <a:p>
            <a:r>
              <a:rPr lang="en-US" sz="3264" dirty="0">
                <a:solidFill>
                  <a:schemeClr val="accent3">
                    <a:lumMod val="50000"/>
                  </a:schemeClr>
                </a:solidFill>
              </a:rPr>
              <a:t>Aggregating Catalog</a:t>
            </a:r>
          </a:p>
        </p:txBody>
      </p:sp>
    </p:spTree>
    <p:extLst>
      <p:ext uri="{BB962C8B-B14F-4D97-AF65-F5344CB8AC3E}">
        <p14:creationId xmlns:p14="http://schemas.microsoft.com/office/powerpoint/2010/main" val="66500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7" grpId="0"/>
      <p:bldP spid="1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a:t>
            </a:r>
          </a:p>
        </p:txBody>
      </p:sp>
      <p:sp>
        <p:nvSpPr>
          <p:cNvPr id="4" name="Cube 3"/>
          <p:cNvSpPr>
            <a:spLocks noChangeAspect="1"/>
          </p:cNvSpPr>
          <p:nvPr/>
        </p:nvSpPr>
        <p:spPr bwMode="auto">
          <a:xfrm>
            <a:off x="1901798" y="3341828"/>
            <a:ext cx="3030961" cy="3030961"/>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r>
              <a:rPr lang="en-US" sz="4488" dirty="0"/>
              <a:t>Part </a:t>
            </a:r>
          </a:p>
          <a:p>
            <a:pPr algn="ctr" defTabSz="932597" fontAlgn="base">
              <a:spcBef>
                <a:spcPct val="0"/>
              </a:spcBef>
              <a:spcAft>
                <a:spcPct val="0"/>
              </a:spcAft>
            </a:pPr>
            <a:r>
              <a:rPr lang="en-US" sz="4488" dirty="0"/>
              <a:t>A</a:t>
            </a:r>
            <a:endParaRPr lang="en-US" sz="4488" dirty="0">
              <a:solidFill>
                <a:schemeClr val="bg1"/>
              </a:solidFill>
              <a:latin typeface="Tahoma" pitchFamily="34" charset="0"/>
            </a:endParaRPr>
          </a:p>
        </p:txBody>
      </p:sp>
      <p:sp>
        <p:nvSpPr>
          <p:cNvPr id="5" name="TextBox 4"/>
          <p:cNvSpPr txBox="1"/>
          <p:nvPr/>
        </p:nvSpPr>
        <p:spPr>
          <a:xfrm>
            <a:off x="4542071" y="1412619"/>
            <a:ext cx="6106033" cy="4105283"/>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noAutofit/>
          </a:bodyPr>
          <a:lstStyle/>
          <a:p>
            <a:r>
              <a:rPr lang="en-US" sz="1836" dirty="0">
                <a:solidFill>
                  <a:schemeClr val="tx1"/>
                </a:solidFill>
                <a:latin typeface="Calibri" pitchFamily="34" charset="0"/>
                <a:cs typeface="Calibri" pitchFamily="34" charset="0"/>
              </a:rPr>
              <a:t>[Export(</a:t>
            </a:r>
            <a:r>
              <a:rPr lang="en-US" sz="1836" dirty="0" err="1">
                <a:solidFill>
                  <a:schemeClr val="tx1"/>
                </a:solidFill>
                <a:latin typeface="Calibri" pitchFamily="34" charset="0"/>
                <a:cs typeface="Calibri" pitchFamily="34" charset="0"/>
              </a:rPr>
              <a:t>typeof</a:t>
            </a:r>
            <a:r>
              <a:rPr lang="en-US" sz="1836" dirty="0">
                <a:solidFill>
                  <a:schemeClr val="tx1"/>
                </a:solidFill>
                <a:latin typeface="Calibri" pitchFamily="34" charset="0"/>
                <a:cs typeface="Calibri" pitchFamily="34" charset="0"/>
              </a:rPr>
              <a:t>(</a:t>
            </a:r>
            <a:r>
              <a:rPr lang="en-US" sz="1836" dirty="0" err="1">
                <a:solidFill>
                  <a:schemeClr val="tx1"/>
                </a:solidFill>
                <a:latin typeface="Calibri" pitchFamily="34" charset="0"/>
                <a:cs typeface="Calibri" pitchFamily="34" charset="0"/>
              </a:rPr>
              <a:t>IMortgageCalculator</a:t>
            </a:r>
            <a:r>
              <a:rPr lang="en-US" sz="1836" dirty="0">
                <a:solidFill>
                  <a:schemeClr val="tx1"/>
                </a:solidFill>
                <a:latin typeface="Calibri" pitchFamily="34" charset="0"/>
                <a:cs typeface="Calibri" pitchFamily="34" charset="0"/>
              </a:rPr>
              <a:t>))]</a:t>
            </a:r>
          </a:p>
          <a:p>
            <a:r>
              <a:rPr lang="en-US" sz="1836" b="1" dirty="0">
                <a:solidFill>
                  <a:srgbClr val="006600"/>
                </a:solidFill>
                <a:latin typeface="Calibri" pitchFamily="34" charset="0"/>
                <a:cs typeface="Calibri" pitchFamily="34" charset="0"/>
              </a:rPr>
              <a:t>[</a:t>
            </a:r>
            <a:r>
              <a:rPr lang="en-US" sz="1836" b="1" dirty="0" err="1">
                <a:solidFill>
                  <a:srgbClr val="006600"/>
                </a:solidFill>
                <a:latin typeface="Calibri" pitchFamily="34" charset="0"/>
                <a:cs typeface="Calibri" pitchFamily="34" charset="0"/>
              </a:rPr>
              <a:t>ExportMetadata</a:t>
            </a:r>
            <a:r>
              <a:rPr lang="en-US" sz="1836" b="1" dirty="0">
                <a:solidFill>
                  <a:srgbClr val="006600"/>
                </a:solidFill>
                <a:latin typeface="Calibri" pitchFamily="34" charset="0"/>
                <a:cs typeface="Calibri" pitchFamily="34" charset="0"/>
              </a:rPr>
              <a:t>(“Calculation”, “Simple”)]</a:t>
            </a:r>
          </a:p>
          <a:p>
            <a:r>
              <a:rPr lang="en-US" sz="1836" b="1" dirty="0">
                <a:solidFill>
                  <a:srgbClr val="006600"/>
                </a:solidFill>
                <a:latin typeface="Calibri" pitchFamily="34" charset="0"/>
                <a:cs typeface="Calibri" pitchFamily="34" charset="0"/>
              </a:rPr>
              <a:t>[</a:t>
            </a:r>
            <a:r>
              <a:rPr lang="en-US" sz="1836" b="1" dirty="0" err="1">
                <a:solidFill>
                  <a:srgbClr val="006600"/>
                </a:solidFill>
                <a:latin typeface="Calibri" pitchFamily="34" charset="0"/>
                <a:cs typeface="Calibri" pitchFamily="34" charset="0"/>
              </a:rPr>
              <a:t>ExportMetadata</a:t>
            </a:r>
            <a:r>
              <a:rPr lang="en-US" sz="1836" b="1" dirty="0">
                <a:solidFill>
                  <a:srgbClr val="006600"/>
                </a:solidFill>
                <a:latin typeface="Calibri" pitchFamily="34" charset="0"/>
                <a:cs typeface="Calibri" pitchFamily="34" charset="0"/>
              </a:rPr>
              <a:t>(“Tax Aware”, null)]</a:t>
            </a:r>
          </a:p>
          <a:p>
            <a:r>
              <a:rPr lang="en-US" sz="1836" dirty="0">
                <a:solidFill>
                  <a:schemeClr val="tx1"/>
                </a:solidFill>
                <a:latin typeface="Calibri" pitchFamily="34" charset="0"/>
                <a:cs typeface="Calibri" pitchFamily="34" charset="0"/>
              </a:rPr>
              <a:t>public class </a:t>
            </a:r>
            <a:r>
              <a:rPr lang="en-US" sz="1836" dirty="0" err="1">
                <a:solidFill>
                  <a:schemeClr val="tx1"/>
                </a:solidFill>
                <a:latin typeface="Calibri" pitchFamily="34" charset="0"/>
                <a:cs typeface="Calibri" pitchFamily="34" charset="0"/>
              </a:rPr>
              <a:t>SimpleMortgageCalculator</a:t>
            </a:r>
            <a:r>
              <a:rPr lang="en-US" sz="1836" dirty="0">
                <a:solidFill>
                  <a:schemeClr val="tx1"/>
                </a:solidFill>
                <a:latin typeface="Calibri" pitchFamily="34" charset="0"/>
                <a:cs typeface="Calibri" pitchFamily="34" charset="0"/>
              </a:rPr>
              <a:t> : </a:t>
            </a:r>
            <a:r>
              <a:rPr lang="en-US" sz="1836" dirty="0" err="1">
                <a:solidFill>
                  <a:schemeClr val="tx1"/>
                </a:solidFill>
                <a:latin typeface="Calibri" pitchFamily="34" charset="0"/>
                <a:cs typeface="Calibri" pitchFamily="34" charset="0"/>
              </a:rPr>
              <a:t>IMortgageCalculator</a:t>
            </a:r>
            <a:endParaRPr lang="en-US" sz="1836" dirty="0">
              <a:solidFill>
                <a:schemeClr val="tx1"/>
              </a:solidFill>
              <a:latin typeface="Calibri" pitchFamily="34" charset="0"/>
              <a:cs typeface="Calibri" pitchFamily="34" charset="0"/>
            </a:endParaRPr>
          </a:p>
          <a:p>
            <a:r>
              <a:rPr lang="en-US" sz="1836" dirty="0">
                <a:solidFill>
                  <a:schemeClr val="tx1"/>
                </a:solidFill>
                <a:latin typeface="Calibri" pitchFamily="34" charset="0"/>
                <a:cs typeface="Calibri" pitchFamily="34" charset="0"/>
              </a:rPr>
              <a:t>{</a:t>
            </a:r>
          </a:p>
          <a:p>
            <a:r>
              <a:rPr lang="en-US" sz="1836" dirty="0">
                <a:solidFill>
                  <a:schemeClr val="tx1"/>
                </a:solidFill>
                <a:latin typeface="Calibri" pitchFamily="34" charset="0"/>
                <a:cs typeface="Calibri" pitchFamily="34" charset="0"/>
              </a:rPr>
              <a:t>	public </a:t>
            </a:r>
            <a:r>
              <a:rPr lang="en-US" sz="1836" dirty="0" err="1">
                <a:solidFill>
                  <a:schemeClr val="tx1"/>
                </a:solidFill>
                <a:latin typeface="Calibri" pitchFamily="34" charset="0"/>
                <a:cs typeface="Calibri" pitchFamily="34" charset="0"/>
              </a:rPr>
              <a:t>ILogger</a:t>
            </a:r>
            <a:r>
              <a:rPr lang="en-US" sz="1836" dirty="0">
                <a:solidFill>
                  <a:schemeClr val="tx1"/>
                </a:solidFill>
                <a:latin typeface="Calibri" pitchFamily="34" charset="0"/>
                <a:cs typeface="Calibri" pitchFamily="34" charset="0"/>
              </a:rPr>
              <a:t> Logger { get; set; }</a:t>
            </a:r>
          </a:p>
          <a:p>
            <a:endParaRPr lang="en-US" sz="1836" dirty="0">
              <a:solidFill>
                <a:schemeClr val="tx1"/>
              </a:solidFill>
              <a:latin typeface="Calibri" pitchFamily="34" charset="0"/>
              <a:cs typeface="Calibri" pitchFamily="34" charset="0"/>
            </a:endParaRPr>
          </a:p>
          <a:p>
            <a:r>
              <a:rPr lang="en-US" sz="1836" dirty="0">
                <a:solidFill>
                  <a:schemeClr val="tx1"/>
                </a:solidFill>
                <a:latin typeface="Calibri" pitchFamily="34" charset="0"/>
                <a:cs typeface="Calibri" pitchFamily="34" charset="0"/>
              </a:rPr>
              <a:t>	public float Calculate()</a:t>
            </a:r>
          </a:p>
          <a:p>
            <a:r>
              <a:rPr lang="en-US" sz="1836" dirty="0">
                <a:solidFill>
                  <a:schemeClr val="tx1"/>
                </a:solidFill>
                <a:latin typeface="Calibri" pitchFamily="34" charset="0"/>
                <a:cs typeface="Calibri" pitchFamily="34" charset="0"/>
              </a:rPr>
              <a:t>	{</a:t>
            </a:r>
          </a:p>
          <a:p>
            <a:r>
              <a:rPr lang="en-US" sz="1836" dirty="0">
                <a:solidFill>
                  <a:schemeClr val="tx1"/>
                </a:solidFill>
                <a:latin typeface="Calibri" pitchFamily="34" charset="0"/>
                <a:cs typeface="Calibri" pitchFamily="34" charset="0"/>
              </a:rPr>
              <a:t>		</a:t>
            </a:r>
            <a:r>
              <a:rPr lang="en-US" sz="1836" dirty="0" err="1">
                <a:solidFill>
                  <a:schemeClr val="tx1"/>
                </a:solidFill>
                <a:latin typeface="Calibri" pitchFamily="34" charset="0"/>
                <a:cs typeface="Calibri" pitchFamily="34" charset="0"/>
              </a:rPr>
              <a:t>Logger.Log</a:t>
            </a:r>
            <a:r>
              <a:rPr lang="en-US" sz="1836" dirty="0">
                <a:solidFill>
                  <a:schemeClr val="tx1"/>
                </a:solidFill>
                <a:latin typeface="Calibri" pitchFamily="34" charset="0"/>
                <a:cs typeface="Calibri" pitchFamily="34" charset="0"/>
              </a:rPr>
              <a:t>("Calculating Mortgage");</a:t>
            </a:r>
          </a:p>
          <a:p>
            <a:endParaRPr lang="en-US" sz="1836" dirty="0">
              <a:solidFill>
                <a:schemeClr val="tx1"/>
              </a:solidFill>
              <a:latin typeface="Calibri" pitchFamily="34" charset="0"/>
              <a:cs typeface="Calibri" pitchFamily="34" charset="0"/>
            </a:endParaRPr>
          </a:p>
          <a:p>
            <a:r>
              <a:rPr lang="en-US" sz="1836" dirty="0">
                <a:solidFill>
                  <a:schemeClr val="tx1"/>
                </a:solidFill>
                <a:latin typeface="Calibri" pitchFamily="34" charset="0"/>
                <a:cs typeface="Calibri" pitchFamily="34" charset="0"/>
              </a:rPr>
              <a:t>		return ...;</a:t>
            </a:r>
          </a:p>
          <a:p>
            <a:r>
              <a:rPr lang="en-US" sz="1836" dirty="0">
                <a:solidFill>
                  <a:schemeClr val="tx1"/>
                </a:solidFill>
                <a:latin typeface="Calibri" pitchFamily="34" charset="0"/>
                <a:cs typeface="Calibri" pitchFamily="34" charset="0"/>
              </a:rPr>
              <a:t>	}</a:t>
            </a:r>
          </a:p>
          <a:p>
            <a:r>
              <a:rPr lang="en-US" sz="1836" dirty="0">
                <a:solidFill>
                  <a:schemeClr val="tx1"/>
                </a:solidFill>
                <a:latin typeface="Calibri" pitchFamily="34" charset="0"/>
                <a:cs typeface="Calibri" pitchFamily="34" charset="0"/>
              </a:rPr>
              <a:t>}</a:t>
            </a:r>
          </a:p>
        </p:txBody>
      </p:sp>
    </p:spTree>
    <p:extLst>
      <p:ext uri="{BB962C8B-B14F-4D97-AF65-F5344CB8AC3E}">
        <p14:creationId xmlns:p14="http://schemas.microsoft.com/office/powerpoint/2010/main" val="11747294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Parts can be lazy…</a:t>
            </a:r>
          </a:p>
        </p:txBody>
      </p:sp>
      <p:sp>
        <p:nvSpPr>
          <p:cNvPr id="4" name="Cube 3"/>
          <p:cNvSpPr>
            <a:spLocks noChangeAspect="1"/>
          </p:cNvSpPr>
          <p:nvPr/>
        </p:nvSpPr>
        <p:spPr bwMode="auto">
          <a:xfrm>
            <a:off x="3254515" y="3264111"/>
            <a:ext cx="2486942" cy="2486942"/>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r>
              <a:rPr lang="en-US" sz="4080" dirty="0"/>
              <a:t>Part </a:t>
            </a:r>
          </a:p>
          <a:p>
            <a:pPr algn="ctr" defTabSz="932597" fontAlgn="base">
              <a:spcBef>
                <a:spcPct val="0"/>
              </a:spcBef>
              <a:spcAft>
                <a:spcPct val="0"/>
              </a:spcAft>
            </a:pPr>
            <a:r>
              <a:rPr lang="en-US" sz="4080" dirty="0"/>
              <a:t>A</a:t>
            </a:r>
            <a:endParaRPr lang="en-US" sz="4080" dirty="0">
              <a:solidFill>
                <a:schemeClr val="bg1"/>
              </a:solidFill>
              <a:latin typeface="Tahoma" pitchFamily="34" charset="0"/>
            </a:endParaRPr>
          </a:p>
        </p:txBody>
      </p:sp>
      <p:sp>
        <p:nvSpPr>
          <p:cNvPr id="8" name="TextBox 7"/>
          <p:cNvSpPr txBox="1"/>
          <p:nvPr/>
        </p:nvSpPr>
        <p:spPr>
          <a:xfrm>
            <a:off x="1943805" y="1554339"/>
            <a:ext cx="8471147" cy="932603"/>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noAutofit/>
          </a:bodyPr>
          <a:lstStyle/>
          <a:p>
            <a:r>
              <a:rPr lang="en-US" sz="2448" dirty="0">
                <a:solidFill>
                  <a:schemeClr val="tx1"/>
                </a:solidFill>
              </a:rPr>
              <a:t>[Import(</a:t>
            </a:r>
            <a:r>
              <a:rPr lang="en-US" sz="2448" dirty="0" err="1">
                <a:solidFill>
                  <a:schemeClr val="tx1"/>
                </a:solidFill>
              </a:rPr>
              <a:t>typeof</a:t>
            </a:r>
            <a:r>
              <a:rPr lang="en-US" sz="2448" dirty="0">
                <a:solidFill>
                  <a:schemeClr val="tx1"/>
                </a:solidFill>
              </a:rPr>
              <a:t>(</a:t>
            </a:r>
            <a:r>
              <a:rPr lang="en-US" sz="2448" dirty="0" err="1">
                <a:solidFill>
                  <a:schemeClr val="tx1"/>
                </a:solidFill>
              </a:rPr>
              <a:t>ILogger</a:t>
            </a:r>
            <a:r>
              <a:rPr lang="en-US" sz="2448" dirty="0">
                <a:solidFill>
                  <a:schemeClr val="tx1"/>
                </a:solidFill>
              </a:rPr>
              <a:t>))]</a:t>
            </a:r>
          </a:p>
          <a:p>
            <a:r>
              <a:rPr lang="en-US" sz="2448" dirty="0">
                <a:solidFill>
                  <a:schemeClr val="tx1"/>
                </a:solidFill>
              </a:rPr>
              <a:t>public </a:t>
            </a:r>
            <a:r>
              <a:rPr lang="en-US" sz="2448" dirty="0" err="1">
                <a:solidFill>
                  <a:schemeClr val="tx1"/>
                </a:solidFill>
              </a:rPr>
              <a:t>ILogger</a:t>
            </a:r>
            <a:r>
              <a:rPr lang="en-US" sz="2448" dirty="0">
                <a:solidFill>
                  <a:schemeClr val="tx1"/>
                </a:solidFill>
              </a:rPr>
              <a:t> Logger { get; set; }</a:t>
            </a:r>
          </a:p>
        </p:txBody>
      </p:sp>
      <p:sp>
        <p:nvSpPr>
          <p:cNvPr id="9" name="Cube 8"/>
          <p:cNvSpPr>
            <a:spLocks noChangeAspect="1"/>
          </p:cNvSpPr>
          <p:nvPr/>
        </p:nvSpPr>
        <p:spPr bwMode="auto">
          <a:xfrm>
            <a:off x="6687775" y="3268683"/>
            <a:ext cx="2486942" cy="2486942"/>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r>
              <a:rPr lang="en-US" sz="4080" dirty="0"/>
              <a:t>Part </a:t>
            </a:r>
          </a:p>
          <a:p>
            <a:pPr algn="ctr" defTabSz="932597" fontAlgn="base">
              <a:spcBef>
                <a:spcPct val="0"/>
              </a:spcBef>
              <a:spcAft>
                <a:spcPct val="0"/>
              </a:spcAft>
            </a:pPr>
            <a:r>
              <a:rPr lang="en-US" sz="4080" dirty="0"/>
              <a:t>B</a:t>
            </a:r>
            <a:endParaRPr lang="en-US" sz="4080" dirty="0">
              <a:solidFill>
                <a:schemeClr val="bg1"/>
              </a:solidFill>
              <a:latin typeface="Tahoma" pitchFamily="34" charset="0"/>
            </a:endParaRPr>
          </a:p>
        </p:txBody>
      </p:sp>
      <p:sp>
        <p:nvSpPr>
          <p:cNvPr id="5" name="Left Arrow 4"/>
          <p:cNvSpPr/>
          <p:nvPr/>
        </p:nvSpPr>
        <p:spPr bwMode="auto">
          <a:xfrm rot="10800000">
            <a:off x="5500498" y="4260717"/>
            <a:ext cx="1310710" cy="678257"/>
          </a:xfrm>
          <a:prstGeom prst="leftArrow">
            <a:avLst/>
          </a:prstGeom>
          <a:ln>
            <a:headEnd type="none" w="med" len="med"/>
            <a:tailEnd type="triangle" w="lg" len="lg"/>
          </a:ln>
        </p:spPr>
        <p:style>
          <a:lnRef idx="1">
            <a:schemeClr val="accent1"/>
          </a:lnRef>
          <a:fillRef idx="3">
            <a:schemeClr val="accent1"/>
          </a:fillRef>
          <a:effectRef idx="2">
            <a:schemeClr val="accent1"/>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4080" dirty="0">
              <a:solidFill>
                <a:schemeClr val="tx1"/>
              </a:solidFill>
              <a:latin typeface="Tahoma" pitchFamily="34" charset="0"/>
            </a:endParaRPr>
          </a:p>
        </p:txBody>
      </p:sp>
    </p:spTree>
    <p:extLst>
      <p:ext uri="{BB962C8B-B14F-4D97-AF65-F5344CB8AC3E}">
        <p14:creationId xmlns:p14="http://schemas.microsoft.com/office/powerpoint/2010/main" val="2376128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37" y="525462"/>
            <a:ext cx="7927128" cy="560380"/>
          </a:xfrm>
        </p:spPr>
        <p:txBody>
          <a:bodyPr>
            <a:noAutofit/>
          </a:bodyPr>
          <a:lstStyle/>
          <a:p>
            <a:pPr>
              <a:defRPr/>
            </a:pPr>
            <a:r>
              <a:rPr lang="en-US" sz="6000" b="1" dirty="0"/>
              <a:t>In other words…</a:t>
            </a:r>
          </a:p>
        </p:txBody>
      </p:sp>
      <p:sp>
        <p:nvSpPr>
          <p:cNvPr id="3" name="Content Placeholder 2"/>
          <p:cNvSpPr>
            <a:spLocks noGrp="1"/>
          </p:cNvSpPr>
          <p:nvPr>
            <p:ph idx="1"/>
          </p:nvPr>
        </p:nvSpPr>
        <p:spPr>
          <a:xfrm>
            <a:off x="1112837" y="2354262"/>
            <a:ext cx="8077200" cy="1873386"/>
          </a:xfrm>
        </p:spPr>
        <p:txBody>
          <a:bodyPr>
            <a:normAutofit/>
          </a:bodyPr>
          <a:lstStyle/>
          <a:p>
            <a:pPr lvl="1"/>
            <a:r>
              <a:rPr lang="en-US" sz="4386" u="sng" dirty="0">
                <a:solidFill>
                  <a:schemeClr val="tx2"/>
                </a:solidFill>
              </a:rPr>
              <a:t>Do not</a:t>
            </a:r>
            <a:r>
              <a:rPr lang="en-US" sz="4386" dirty="0">
                <a:solidFill>
                  <a:schemeClr val="tx2"/>
                </a:solidFill>
              </a:rPr>
              <a:t> </a:t>
            </a:r>
            <a:r>
              <a:rPr lang="en-US" sz="4386" dirty="0"/>
              <a:t>create new objects inside your modules!!!</a:t>
            </a:r>
            <a:endParaRPr lang="en-US" sz="3978" dirty="0"/>
          </a:p>
        </p:txBody>
      </p:sp>
    </p:spTree>
    <p:extLst>
      <p:ext uri="{BB962C8B-B14F-4D97-AF65-F5344CB8AC3E}">
        <p14:creationId xmlns:p14="http://schemas.microsoft.com/office/powerpoint/2010/main" val="78295027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Parts can be lazy…</a:t>
            </a:r>
          </a:p>
        </p:txBody>
      </p:sp>
      <p:sp>
        <p:nvSpPr>
          <p:cNvPr id="4" name="Cube 3"/>
          <p:cNvSpPr>
            <a:spLocks noChangeAspect="1"/>
          </p:cNvSpPr>
          <p:nvPr/>
        </p:nvSpPr>
        <p:spPr bwMode="auto">
          <a:xfrm>
            <a:off x="3254515" y="3264111"/>
            <a:ext cx="2486942" cy="2486942"/>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r>
              <a:rPr lang="en-US" sz="4080" dirty="0"/>
              <a:t>Part </a:t>
            </a:r>
          </a:p>
          <a:p>
            <a:pPr algn="ctr" defTabSz="932597" fontAlgn="base">
              <a:spcBef>
                <a:spcPct val="0"/>
              </a:spcBef>
              <a:spcAft>
                <a:spcPct val="0"/>
              </a:spcAft>
            </a:pPr>
            <a:r>
              <a:rPr lang="en-US" sz="4080" dirty="0"/>
              <a:t>A</a:t>
            </a:r>
            <a:endParaRPr lang="en-US" sz="4080" dirty="0">
              <a:solidFill>
                <a:schemeClr val="bg1"/>
              </a:solidFill>
              <a:latin typeface="Tahoma" pitchFamily="34" charset="0"/>
            </a:endParaRPr>
          </a:p>
        </p:txBody>
      </p:sp>
      <p:sp>
        <p:nvSpPr>
          <p:cNvPr id="7" name="Cube 6"/>
          <p:cNvSpPr>
            <a:spLocks noChangeAspect="1"/>
          </p:cNvSpPr>
          <p:nvPr/>
        </p:nvSpPr>
        <p:spPr bwMode="auto">
          <a:xfrm>
            <a:off x="6684539" y="3264111"/>
            <a:ext cx="2486942" cy="2486942"/>
          </a:xfrm>
          <a:prstGeom prst="cube">
            <a:avLst/>
          </a:prstGeom>
          <a:ln>
            <a:headEnd type="none" w="med" len="med"/>
            <a:tailEnd type="triangle" w="lg" len="lg"/>
          </a:ln>
        </p:spPr>
        <p:style>
          <a:lnRef idx="3">
            <a:schemeClr val="lt1"/>
          </a:lnRef>
          <a:fillRef idx="1">
            <a:schemeClr val="accent6"/>
          </a:fillRef>
          <a:effectRef idx="1">
            <a:schemeClr val="accent6"/>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r>
              <a:rPr lang="en-US" sz="4080" dirty="0">
                <a:solidFill>
                  <a:schemeClr val="tx1"/>
                </a:solidFill>
              </a:rPr>
              <a:t>Lazy</a:t>
            </a:r>
          </a:p>
          <a:p>
            <a:pPr algn="ctr" defTabSz="932597" fontAlgn="base">
              <a:spcBef>
                <a:spcPct val="0"/>
              </a:spcBef>
              <a:spcAft>
                <a:spcPct val="0"/>
              </a:spcAft>
            </a:pPr>
            <a:r>
              <a:rPr lang="en-US" sz="4080" dirty="0">
                <a:solidFill>
                  <a:schemeClr val="tx1"/>
                </a:solidFill>
                <a:latin typeface="Tahoma" pitchFamily="34" charset="0"/>
              </a:rPr>
              <a:t>&lt;B&gt;</a:t>
            </a:r>
          </a:p>
        </p:txBody>
      </p:sp>
      <p:sp>
        <p:nvSpPr>
          <p:cNvPr id="8" name="TextBox 7"/>
          <p:cNvSpPr txBox="1"/>
          <p:nvPr/>
        </p:nvSpPr>
        <p:spPr>
          <a:xfrm>
            <a:off x="1943805" y="1554339"/>
            <a:ext cx="8471147" cy="932603"/>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noAutofit/>
          </a:bodyPr>
          <a:lstStyle/>
          <a:p>
            <a:r>
              <a:rPr lang="en-US" sz="2448" dirty="0">
                <a:solidFill>
                  <a:schemeClr val="tx1"/>
                </a:solidFill>
              </a:rPr>
              <a:t>[Import(</a:t>
            </a:r>
            <a:r>
              <a:rPr lang="en-US" sz="2448" dirty="0" err="1">
                <a:solidFill>
                  <a:schemeClr val="tx1"/>
                </a:solidFill>
              </a:rPr>
              <a:t>typeof</a:t>
            </a:r>
            <a:r>
              <a:rPr lang="en-US" sz="2448" dirty="0">
                <a:solidFill>
                  <a:schemeClr val="tx1"/>
                </a:solidFill>
              </a:rPr>
              <a:t>(</a:t>
            </a:r>
            <a:r>
              <a:rPr lang="en-US" sz="2448" dirty="0" err="1">
                <a:solidFill>
                  <a:schemeClr val="tx1"/>
                </a:solidFill>
              </a:rPr>
              <a:t>ILogger</a:t>
            </a:r>
            <a:r>
              <a:rPr lang="en-US" sz="2448" dirty="0">
                <a:solidFill>
                  <a:schemeClr val="tx1"/>
                </a:solidFill>
              </a:rPr>
              <a:t>))]</a:t>
            </a:r>
          </a:p>
          <a:p>
            <a:r>
              <a:rPr lang="en-US" sz="2448" dirty="0">
                <a:solidFill>
                  <a:schemeClr val="tx1"/>
                </a:solidFill>
              </a:rPr>
              <a:t>public </a:t>
            </a:r>
            <a:r>
              <a:rPr lang="en-US" sz="2448" strike="dblStrike" dirty="0" err="1">
                <a:solidFill>
                  <a:schemeClr val="tx1"/>
                </a:solidFill>
              </a:rPr>
              <a:t>ILogger</a:t>
            </a:r>
            <a:r>
              <a:rPr lang="en-US" sz="2448" b="1" dirty="0">
                <a:solidFill>
                  <a:srgbClr val="006600"/>
                </a:solidFill>
              </a:rPr>
              <a:t>Lazy&lt;</a:t>
            </a:r>
            <a:r>
              <a:rPr lang="en-US" sz="2448" b="1" dirty="0" err="1">
                <a:solidFill>
                  <a:srgbClr val="006600"/>
                </a:solidFill>
              </a:rPr>
              <a:t>ILogger</a:t>
            </a:r>
            <a:r>
              <a:rPr lang="en-US" sz="2448" b="1" dirty="0">
                <a:solidFill>
                  <a:srgbClr val="006600"/>
                </a:solidFill>
              </a:rPr>
              <a:t>&gt;</a:t>
            </a:r>
            <a:r>
              <a:rPr lang="en-US" sz="2448" dirty="0">
                <a:solidFill>
                  <a:schemeClr val="tx1"/>
                </a:solidFill>
              </a:rPr>
              <a:t>Logger { get; set; }</a:t>
            </a:r>
          </a:p>
        </p:txBody>
      </p:sp>
      <p:sp>
        <p:nvSpPr>
          <p:cNvPr id="5" name="Left Arrow 4"/>
          <p:cNvSpPr/>
          <p:nvPr/>
        </p:nvSpPr>
        <p:spPr bwMode="auto">
          <a:xfrm rot="10800000">
            <a:off x="5500498" y="4260717"/>
            <a:ext cx="1310710" cy="678257"/>
          </a:xfrm>
          <a:prstGeom prst="leftArrow">
            <a:avLst/>
          </a:prstGeom>
          <a:ln>
            <a:headEnd type="none" w="med" len="med"/>
            <a:tailEnd type="triangle" w="lg" len="lg"/>
          </a:ln>
        </p:spPr>
        <p:style>
          <a:lnRef idx="1">
            <a:schemeClr val="accent1"/>
          </a:lnRef>
          <a:fillRef idx="3">
            <a:schemeClr val="accent1"/>
          </a:fillRef>
          <a:effectRef idx="2">
            <a:schemeClr val="accent1"/>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4080" dirty="0">
              <a:solidFill>
                <a:schemeClr val="tx1"/>
              </a:solidFill>
              <a:latin typeface="Tahoma" pitchFamily="34" charset="0"/>
            </a:endParaRPr>
          </a:p>
        </p:txBody>
      </p:sp>
    </p:spTree>
    <p:extLst>
      <p:ext uri="{BB962C8B-B14F-4D97-AF65-F5344CB8AC3E}">
        <p14:creationId xmlns:p14="http://schemas.microsoft.com/office/powerpoint/2010/main" val="14197388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99FF"/>
                </a:solidFill>
              </a:rPr>
              <a:t>The slippery slope</a:t>
            </a:r>
            <a:r>
              <a:rPr lang="en-US" dirty="0"/>
              <a:t>…</a:t>
            </a:r>
          </a:p>
        </p:txBody>
      </p:sp>
      <p:sp>
        <p:nvSpPr>
          <p:cNvPr id="4" name="Cube 3"/>
          <p:cNvSpPr>
            <a:spLocks noChangeAspect="1"/>
          </p:cNvSpPr>
          <p:nvPr/>
        </p:nvSpPr>
        <p:spPr bwMode="auto">
          <a:xfrm>
            <a:off x="2065634" y="2871327"/>
            <a:ext cx="1934520" cy="1934520"/>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r>
              <a:rPr lang="en-US" sz="4488" dirty="0"/>
              <a:t>Part </a:t>
            </a:r>
          </a:p>
          <a:p>
            <a:pPr algn="ctr" defTabSz="932597" fontAlgn="base">
              <a:spcBef>
                <a:spcPct val="0"/>
              </a:spcBef>
              <a:spcAft>
                <a:spcPct val="0"/>
              </a:spcAft>
            </a:pPr>
            <a:r>
              <a:rPr lang="en-US" sz="4488" dirty="0"/>
              <a:t>A</a:t>
            </a:r>
            <a:endParaRPr lang="en-US" sz="4488" dirty="0">
              <a:solidFill>
                <a:schemeClr val="bg1"/>
              </a:solidFill>
              <a:latin typeface="Tahoma" pitchFamily="34" charset="0"/>
            </a:endParaRPr>
          </a:p>
        </p:txBody>
      </p:sp>
      <p:sp>
        <p:nvSpPr>
          <p:cNvPr id="5" name="TextBox 4"/>
          <p:cNvSpPr txBox="1"/>
          <p:nvPr/>
        </p:nvSpPr>
        <p:spPr>
          <a:xfrm>
            <a:off x="2702069" y="1551250"/>
            <a:ext cx="6003110" cy="1868296"/>
          </a:xfrm>
          <a:prstGeom prst="rect">
            <a:avLst/>
          </a:prstGeom>
          <a:solidFill>
            <a:schemeClr val="accent3">
              <a:lumMod val="40000"/>
              <a:lumOff val="60000"/>
              <a:alpha val="71000"/>
            </a:schemeClr>
          </a:solidFill>
          <a:ln>
            <a:solidFill>
              <a:schemeClr val="accent2"/>
            </a:solidFill>
          </a:ln>
        </p:spPr>
        <p:txBody>
          <a:bodyPr wrap="square" rtlCol="0">
            <a:noAutofit/>
          </a:bodyPr>
          <a:lstStyle/>
          <a:p>
            <a:r>
              <a:rPr lang="en-US" sz="1836" b="1" dirty="0">
                <a:solidFill>
                  <a:srgbClr val="006600"/>
                </a:solidFill>
                <a:latin typeface="Calibri" pitchFamily="34" charset="0"/>
                <a:cs typeface="Calibri" pitchFamily="34" charset="0"/>
              </a:rPr>
              <a:t>[Export(</a:t>
            </a:r>
            <a:r>
              <a:rPr lang="en-US" sz="1836" b="1" dirty="0" err="1">
                <a:solidFill>
                  <a:srgbClr val="006600"/>
                </a:solidFill>
                <a:latin typeface="Calibri" pitchFamily="34" charset="0"/>
                <a:cs typeface="Calibri" pitchFamily="34" charset="0"/>
              </a:rPr>
              <a:t>typeof</a:t>
            </a:r>
            <a:r>
              <a:rPr lang="en-US" sz="1836" b="1" dirty="0">
                <a:solidFill>
                  <a:srgbClr val="006600"/>
                </a:solidFill>
                <a:latin typeface="Calibri" pitchFamily="34" charset="0"/>
                <a:cs typeface="Calibri" pitchFamily="34" charset="0"/>
              </a:rPr>
              <a:t>(</a:t>
            </a:r>
            <a:r>
              <a:rPr lang="en-US" sz="1836" b="1" dirty="0" err="1">
                <a:solidFill>
                  <a:srgbClr val="006600"/>
                </a:solidFill>
                <a:latin typeface="Calibri" pitchFamily="34" charset="0"/>
                <a:cs typeface="Calibri" pitchFamily="34" charset="0"/>
              </a:rPr>
              <a:t>IMortgageCalculator</a:t>
            </a:r>
            <a:r>
              <a:rPr lang="en-US" sz="1836" b="1" dirty="0">
                <a:solidFill>
                  <a:srgbClr val="006600"/>
                </a:solidFill>
                <a:latin typeface="Calibri" pitchFamily="34" charset="0"/>
                <a:cs typeface="Calibri" pitchFamily="34" charset="0"/>
              </a:rPr>
              <a:t>))]</a:t>
            </a:r>
          </a:p>
          <a:p>
            <a:r>
              <a:rPr lang="en-US" sz="1836" b="1" dirty="0">
                <a:latin typeface="Calibri" pitchFamily="34" charset="0"/>
                <a:cs typeface="Calibri" pitchFamily="34" charset="0"/>
              </a:rPr>
              <a:t>[</a:t>
            </a:r>
            <a:r>
              <a:rPr lang="en-US" sz="1836" b="1" dirty="0" err="1">
                <a:latin typeface="Calibri" pitchFamily="34" charset="0"/>
                <a:cs typeface="Calibri" pitchFamily="34" charset="0"/>
              </a:rPr>
              <a:t>ExportMetadata</a:t>
            </a:r>
            <a:r>
              <a:rPr lang="en-US" sz="1836" b="1" dirty="0">
                <a:latin typeface="Calibri" pitchFamily="34" charset="0"/>
                <a:cs typeface="Calibri" pitchFamily="34" charset="0"/>
              </a:rPr>
              <a:t>(“Calculation”, “Simple”)]</a:t>
            </a:r>
          </a:p>
          <a:p>
            <a:r>
              <a:rPr lang="en-US" sz="1836" b="1" dirty="0">
                <a:latin typeface="Calibri" pitchFamily="34" charset="0"/>
                <a:cs typeface="Calibri" pitchFamily="34" charset="0"/>
              </a:rPr>
              <a:t>[</a:t>
            </a:r>
            <a:r>
              <a:rPr lang="en-US" sz="1836" b="1" dirty="0" err="1">
                <a:latin typeface="Calibri" pitchFamily="34" charset="0"/>
                <a:cs typeface="Calibri" pitchFamily="34" charset="0"/>
              </a:rPr>
              <a:t>ExportMetadata</a:t>
            </a:r>
            <a:r>
              <a:rPr lang="en-US" sz="1836" b="1" dirty="0">
                <a:latin typeface="Calibri" pitchFamily="34" charset="0"/>
                <a:cs typeface="Calibri" pitchFamily="34" charset="0"/>
              </a:rPr>
              <a:t>(“Tax Aware”, null)]</a:t>
            </a:r>
          </a:p>
          <a:p>
            <a:r>
              <a:rPr lang="en-US" sz="1836" b="1" dirty="0">
                <a:latin typeface="Calibri" pitchFamily="34" charset="0"/>
                <a:cs typeface="Calibri" pitchFamily="34" charset="0"/>
              </a:rPr>
              <a:t>[</a:t>
            </a:r>
            <a:r>
              <a:rPr lang="en-US" sz="1836" b="1" dirty="0" err="1">
                <a:latin typeface="Calibri" pitchFamily="34" charset="0"/>
                <a:cs typeface="Calibri" pitchFamily="34" charset="0"/>
              </a:rPr>
              <a:t>ExportMetadata</a:t>
            </a:r>
            <a:r>
              <a:rPr lang="en-US" sz="1836" b="1" dirty="0">
                <a:latin typeface="Calibri" pitchFamily="34" charset="0"/>
                <a:cs typeface="Calibri" pitchFamily="34" charset="0"/>
              </a:rPr>
              <a:t>(“This”, “</a:t>
            </a:r>
            <a:r>
              <a:rPr lang="en-US" sz="1836" b="1" dirty="0" err="1">
                <a:latin typeface="Calibri" pitchFamily="34" charset="0"/>
                <a:cs typeface="Calibri" pitchFamily="34" charset="0"/>
              </a:rPr>
              <a:t>foo</a:t>
            </a:r>
            <a:r>
              <a:rPr lang="en-US" sz="1836" b="1" dirty="0">
                <a:latin typeface="Calibri" pitchFamily="34" charset="0"/>
                <a:cs typeface="Calibri" pitchFamily="34" charset="0"/>
              </a:rPr>
              <a:t>”)]</a:t>
            </a:r>
          </a:p>
          <a:p>
            <a:r>
              <a:rPr lang="en-US" sz="1836" b="1" dirty="0">
                <a:latin typeface="Calibri" pitchFamily="34" charset="0"/>
                <a:cs typeface="Calibri" pitchFamily="34" charset="0"/>
              </a:rPr>
              <a:t>[</a:t>
            </a:r>
            <a:r>
              <a:rPr lang="en-US" sz="1836" b="1" dirty="0" err="1">
                <a:latin typeface="Calibri" pitchFamily="34" charset="0"/>
                <a:cs typeface="Calibri" pitchFamily="34" charset="0"/>
              </a:rPr>
              <a:t>ExportMetadata</a:t>
            </a:r>
            <a:r>
              <a:rPr lang="en-US" sz="1836" b="1" dirty="0">
                <a:latin typeface="Calibri" pitchFamily="34" charset="0"/>
                <a:cs typeface="Calibri" pitchFamily="34" charset="0"/>
              </a:rPr>
              <a:t>(“That”, “bar”)]</a:t>
            </a:r>
          </a:p>
        </p:txBody>
      </p:sp>
    </p:spTree>
    <p:extLst>
      <p:ext uri="{BB962C8B-B14F-4D97-AF65-F5344CB8AC3E}">
        <p14:creationId xmlns:p14="http://schemas.microsoft.com/office/powerpoint/2010/main" val="142079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99FF"/>
                </a:solidFill>
              </a:rPr>
              <a:t>The slippery slope</a:t>
            </a:r>
            <a:r>
              <a:rPr lang="en-US" dirty="0"/>
              <a:t>… solved</a:t>
            </a:r>
          </a:p>
        </p:txBody>
      </p:sp>
      <p:sp>
        <p:nvSpPr>
          <p:cNvPr id="4" name="Cube 3"/>
          <p:cNvSpPr>
            <a:spLocks noChangeAspect="1"/>
          </p:cNvSpPr>
          <p:nvPr/>
        </p:nvSpPr>
        <p:spPr bwMode="auto">
          <a:xfrm>
            <a:off x="2065634" y="2871327"/>
            <a:ext cx="1934520" cy="1934520"/>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r>
              <a:rPr lang="en-US" sz="4488" dirty="0"/>
              <a:t>Part </a:t>
            </a:r>
          </a:p>
          <a:p>
            <a:pPr algn="ctr" defTabSz="932597" fontAlgn="base">
              <a:spcBef>
                <a:spcPct val="0"/>
              </a:spcBef>
              <a:spcAft>
                <a:spcPct val="0"/>
              </a:spcAft>
            </a:pPr>
            <a:r>
              <a:rPr lang="en-US" sz="4488" dirty="0"/>
              <a:t>A</a:t>
            </a:r>
            <a:endParaRPr lang="en-US" sz="4488" dirty="0">
              <a:solidFill>
                <a:schemeClr val="bg1"/>
              </a:solidFill>
              <a:latin typeface="Tahoma" pitchFamily="34" charset="0"/>
            </a:endParaRPr>
          </a:p>
        </p:txBody>
      </p:sp>
      <p:sp>
        <p:nvSpPr>
          <p:cNvPr id="5" name="TextBox 4"/>
          <p:cNvSpPr txBox="1"/>
          <p:nvPr/>
        </p:nvSpPr>
        <p:spPr>
          <a:xfrm>
            <a:off x="2702069" y="1551250"/>
            <a:ext cx="4526488" cy="1675054"/>
          </a:xfrm>
          <a:prstGeom prst="rect">
            <a:avLst/>
          </a:prstGeom>
          <a:solidFill>
            <a:schemeClr val="accent3">
              <a:lumMod val="40000"/>
              <a:lumOff val="60000"/>
              <a:alpha val="35000"/>
            </a:schemeClr>
          </a:solidFill>
          <a:ln>
            <a:solidFill>
              <a:schemeClr val="accent2"/>
            </a:solidFill>
          </a:ln>
        </p:spPr>
        <p:txBody>
          <a:bodyPr wrap="square" rtlCol="0">
            <a:noAutofit/>
          </a:bodyPr>
          <a:lstStyle/>
          <a:p>
            <a:r>
              <a:rPr lang="en-US" sz="1836" b="1" dirty="0">
                <a:solidFill>
                  <a:srgbClr val="006600"/>
                </a:solidFill>
                <a:latin typeface="Calibri" pitchFamily="34" charset="0"/>
                <a:cs typeface="Calibri" pitchFamily="34" charset="0"/>
              </a:rPr>
              <a:t>[Export(</a:t>
            </a:r>
            <a:r>
              <a:rPr lang="en-US" sz="1836" b="1" dirty="0" err="1">
                <a:solidFill>
                  <a:srgbClr val="006600"/>
                </a:solidFill>
                <a:latin typeface="Calibri" pitchFamily="34" charset="0"/>
                <a:cs typeface="Calibri" pitchFamily="34" charset="0"/>
              </a:rPr>
              <a:t>typeof</a:t>
            </a:r>
            <a:r>
              <a:rPr lang="en-US" sz="1836" b="1" dirty="0">
                <a:solidFill>
                  <a:srgbClr val="006600"/>
                </a:solidFill>
                <a:latin typeface="Calibri" pitchFamily="34" charset="0"/>
                <a:cs typeface="Calibri" pitchFamily="34" charset="0"/>
              </a:rPr>
              <a:t>(</a:t>
            </a:r>
            <a:r>
              <a:rPr lang="en-US" sz="1836" b="1" dirty="0" err="1">
                <a:solidFill>
                  <a:srgbClr val="006600"/>
                </a:solidFill>
                <a:latin typeface="Calibri" pitchFamily="34" charset="0"/>
                <a:cs typeface="Calibri" pitchFamily="34" charset="0"/>
              </a:rPr>
              <a:t>IMortgageCalculator</a:t>
            </a:r>
            <a:r>
              <a:rPr lang="en-US" sz="1836" b="1" dirty="0">
                <a:solidFill>
                  <a:srgbClr val="006600"/>
                </a:solidFill>
                <a:latin typeface="Calibri" pitchFamily="34" charset="0"/>
                <a:cs typeface="Calibri" pitchFamily="34" charset="0"/>
              </a:rPr>
              <a:t>))]</a:t>
            </a:r>
          </a:p>
          <a:p>
            <a:r>
              <a:rPr lang="en-US" sz="1836" dirty="0">
                <a:latin typeface="Calibri" pitchFamily="34" charset="0"/>
                <a:cs typeface="Calibri" pitchFamily="34" charset="0"/>
              </a:rPr>
              <a:t>[</a:t>
            </a:r>
            <a:r>
              <a:rPr lang="en-US" sz="1836" dirty="0" err="1">
                <a:latin typeface="Calibri" pitchFamily="34" charset="0"/>
                <a:cs typeface="Calibri" pitchFamily="34" charset="0"/>
              </a:rPr>
              <a:t>ExportMetadata</a:t>
            </a:r>
            <a:r>
              <a:rPr lang="en-US" sz="1836" dirty="0">
                <a:latin typeface="Calibri" pitchFamily="34" charset="0"/>
                <a:cs typeface="Calibri" pitchFamily="34" charset="0"/>
              </a:rPr>
              <a:t>(“Calculation”, “Simple”)]</a:t>
            </a:r>
          </a:p>
          <a:p>
            <a:r>
              <a:rPr lang="en-US" sz="1836" dirty="0">
                <a:latin typeface="Calibri" pitchFamily="34" charset="0"/>
                <a:cs typeface="Calibri" pitchFamily="34" charset="0"/>
              </a:rPr>
              <a:t>[</a:t>
            </a:r>
            <a:r>
              <a:rPr lang="en-US" sz="1836" dirty="0" err="1">
                <a:latin typeface="Calibri" pitchFamily="34" charset="0"/>
                <a:cs typeface="Calibri" pitchFamily="34" charset="0"/>
              </a:rPr>
              <a:t>ExportMetadata</a:t>
            </a:r>
            <a:r>
              <a:rPr lang="en-US" sz="1836" dirty="0">
                <a:latin typeface="Calibri" pitchFamily="34" charset="0"/>
                <a:cs typeface="Calibri" pitchFamily="34" charset="0"/>
              </a:rPr>
              <a:t>(“Tax Aware”, null)]</a:t>
            </a:r>
          </a:p>
          <a:p>
            <a:r>
              <a:rPr lang="en-US" sz="1836" dirty="0">
                <a:latin typeface="Calibri" pitchFamily="34" charset="0"/>
                <a:cs typeface="Calibri" pitchFamily="34" charset="0"/>
              </a:rPr>
              <a:t>[</a:t>
            </a:r>
            <a:r>
              <a:rPr lang="en-US" sz="1836" dirty="0" err="1">
                <a:latin typeface="Calibri" pitchFamily="34" charset="0"/>
                <a:cs typeface="Calibri" pitchFamily="34" charset="0"/>
              </a:rPr>
              <a:t>ExportMetadata</a:t>
            </a:r>
            <a:r>
              <a:rPr lang="en-US" sz="1836" dirty="0">
                <a:latin typeface="Calibri" pitchFamily="34" charset="0"/>
                <a:cs typeface="Calibri" pitchFamily="34" charset="0"/>
              </a:rPr>
              <a:t>(“This”, “</a:t>
            </a:r>
            <a:r>
              <a:rPr lang="en-US" sz="1836" dirty="0" err="1">
                <a:latin typeface="Calibri" pitchFamily="34" charset="0"/>
                <a:cs typeface="Calibri" pitchFamily="34" charset="0"/>
              </a:rPr>
              <a:t>foo</a:t>
            </a:r>
            <a:r>
              <a:rPr lang="en-US" sz="1836" dirty="0">
                <a:latin typeface="Calibri" pitchFamily="34" charset="0"/>
                <a:cs typeface="Calibri" pitchFamily="34" charset="0"/>
              </a:rPr>
              <a:t>”)]</a:t>
            </a:r>
          </a:p>
          <a:p>
            <a:r>
              <a:rPr lang="en-US" sz="1836" dirty="0">
                <a:latin typeface="Calibri" pitchFamily="34" charset="0"/>
                <a:cs typeface="Calibri" pitchFamily="34" charset="0"/>
              </a:rPr>
              <a:t>[</a:t>
            </a:r>
            <a:r>
              <a:rPr lang="en-US" sz="1836" dirty="0" err="1">
                <a:latin typeface="Calibri" pitchFamily="34" charset="0"/>
                <a:cs typeface="Calibri" pitchFamily="34" charset="0"/>
              </a:rPr>
              <a:t>ExportMetadata</a:t>
            </a:r>
            <a:r>
              <a:rPr lang="en-US" sz="1836" dirty="0">
                <a:latin typeface="Calibri" pitchFamily="34" charset="0"/>
                <a:cs typeface="Calibri" pitchFamily="34" charset="0"/>
              </a:rPr>
              <a:t>(“That”, “bar”)]</a:t>
            </a:r>
          </a:p>
        </p:txBody>
      </p:sp>
      <p:sp>
        <p:nvSpPr>
          <p:cNvPr id="6" name="TextBox 5"/>
          <p:cNvSpPr txBox="1"/>
          <p:nvPr/>
        </p:nvSpPr>
        <p:spPr>
          <a:xfrm>
            <a:off x="4353030" y="3419545"/>
            <a:ext cx="4585300" cy="1809483"/>
          </a:xfrm>
          <a:prstGeom prst="rect">
            <a:avLst/>
          </a:prstGeom>
          <a:solidFill>
            <a:schemeClr val="accent3">
              <a:lumMod val="75000"/>
              <a:alpha val="35000"/>
            </a:schemeClr>
          </a:solidFill>
          <a:ln>
            <a:solidFill>
              <a:schemeClr val="accent2"/>
            </a:solidFill>
          </a:ln>
        </p:spPr>
        <p:txBody>
          <a:bodyPr wrap="square" rtlCol="0">
            <a:noAutofit/>
          </a:bodyPr>
          <a:lstStyle/>
          <a:p>
            <a:r>
              <a:rPr lang="en-US" sz="1836" b="1" dirty="0">
                <a:solidFill>
                  <a:srgbClr val="006600"/>
                </a:solidFill>
                <a:latin typeface="Calibri" pitchFamily="34" charset="0"/>
                <a:cs typeface="Calibri" pitchFamily="34" charset="0"/>
              </a:rPr>
              <a:t>[Export(</a:t>
            </a:r>
            <a:r>
              <a:rPr lang="en-US" sz="1836" b="1" dirty="0" err="1">
                <a:solidFill>
                  <a:srgbClr val="006600"/>
                </a:solidFill>
                <a:latin typeface="Calibri" pitchFamily="34" charset="0"/>
                <a:cs typeface="Calibri" pitchFamily="34" charset="0"/>
              </a:rPr>
              <a:t>typeof</a:t>
            </a:r>
            <a:r>
              <a:rPr lang="en-US" sz="1836" b="1" dirty="0">
                <a:solidFill>
                  <a:srgbClr val="006600"/>
                </a:solidFill>
                <a:latin typeface="Calibri" pitchFamily="34" charset="0"/>
                <a:cs typeface="Calibri" pitchFamily="34" charset="0"/>
              </a:rPr>
              <a:t>(</a:t>
            </a:r>
            <a:r>
              <a:rPr lang="en-US" sz="1836" b="1" dirty="0" err="1">
                <a:solidFill>
                  <a:srgbClr val="006600"/>
                </a:solidFill>
                <a:latin typeface="Calibri" pitchFamily="34" charset="0"/>
                <a:cs typeface="Calibri" pitchFamily="34" charset="0"/>
              </a:rPr>
              <a:t>IMortgageCalculator</a:t>
            </a:r>
            <a:r>
              <a:rPr lang="en-US" sz="1836" b="1" dirty="0">
                <a:solidFill>
                  <a:srgbClr val="006600"/>
                </a:solidFill>
                <a:latin typeface="Calibri" pitchFamily="34" charset="0"/>
                <a:cs typeface="Calibri" pitchFamily="34" charset="0"/>
              </a:rPr>
              <a:t>))]</a:t>
            </a:r>
          </a:p>
          <a:p>
            <a:r>
              <a:rPr lang="en-US" sz="1836" b="1" dirty="0">
                <a:latin typeface="Calibri" pitchFamily="34" charset="0"/>
                <a:cs typeface="Calibri" pitchFamily="34" charset="0"/>
              </a:rPr>
              <a:t>[</a:t>
            </a:r>
            <a:r>
              <a:rPr lang="en-US" sz="1836" b="1" dirty="0" err="1">
                <a:latin typeface="Calibri" pitchFamily="34" charset="0"/>
                <a:cs typeface="Calibri" pitchFamily="34" charset="0"/>
              </a:rPr>
              <a:t>CalcCapabilities</a:t>
            </a:r>
            <a:r>
              <a:rPr lang="en-US" sz="1836" b="1" dirty="0">
                <a:latin typeface="Calibri" pitchFamily="34" charset="0"/>
                <a:cs typeface="Calibri" pitchFamily="34" charset="0"/>
              </a:rPr>
              <a:t>(</a:t>
            </a:r>
          </a:p>
          <a:p>
            <a:r>
              <a:rPr lang="en-US" sz="1836" b="1" dirty="0">
                <a:latin typeface="Calibri" pitchFamily="34" charset="0"/>
                <a:cs typeface="Calibri" pitchFamily="34" charset="0"/>
              </a:rPr>
              <a:t>	Mode=</a:t>
            </a:r>
            <a:r>
              <a:rPr lang="en-US" sz="1836" b="1" dirty="0" err="1">
                <a:latin typeface="Calibri" pitchFamily="34" charset="0"/>
                <a:cs typeface="Calibri" pitchFamily="34" charset="0"/>
              </a:rPr>
              <a:t>Complexity.Simple</a:t>
            </a:r>
            <a:r>
              <a:rPr lang="en-US" sz="1836" b="1" dirty="0">
                <a:latin typeface="Calibri" pitchFamily="34" charset="0"/>
                <a:cs typeface="Calibri" pitchFamily="34" charset="0"/>
              </a:rPr>
              <a:t>,</a:t>
            </a:r>
          </a:p>
          <a:p>
            <a:r>
              <a:rPr lang="en-US" sz="1836" b="1" dirty="0">
                <a:latin typeface="Calibri" pitchFamily="34" charset="0"/>
                <a:cs typeface="Calibri" pitchFamily="34" charset="0"/>
              </a:rPr>
              <a:t>	</a:t>
            </a:r>
            <a:r>
              <a:rPr lang="en-US" sz="1836" b="1" dirty="0" err="1">
                <a:latin typeface="Calibri" pitchFamily="34" charset="0"/>
                <a:cs typeface="Calibri" pitchFamily="34" charset="0"/>
              </a:rPr>
              <a:t>TaxAware</a:t>
            </a:r>
            <a:r>
              <a:rPr lang="en-US" sz="1836" b="1" dirty="0">
                <a:latin typeface="Calibri" pitchFamily="34" charset="0"/>
                <a:cs typeface="Calibri" pitchFamily="34" charset="0"/>
              </a:rPr>
              <a:t>=true,</a:t>
            </a:r>
          </a:p>
          <a:p>
            <a:r>
              <a:rPr lang="en-US" sz="1836" b="1" dirty="0">
                <a:latin typeface="Calibri" pitchFamily="34" charset="0"/>
                <a:cs typeface="Calibri" pitchFamily="34" charset="0"/>
              </a:rPr>
              <a:t>	This=“</a:t>
            </a:r>
            <a:r>
              <a:rPr lang="en-US" sz="1836" b="1" dirty="0" err="1">
                <a:latin typeface="Calibri" pitchFamily="34" charset="0"/>
                <a:cs typeface="Calibri" pitchFamily="34" charset="0"/>
              </a:rPr>
              <a:t>foo</a:t>
            </a:r>
            <a:r>
              <a:rPr lang="en-US" sz="1836" b="1" dirty="0">
                <a:latin typeface="Calibri" pitchFamily="34" charset="0"/>
                <a:cs typeface="Calibri" pitchFamily="34" charset="0"/>
              </a:rPr>
              <a:t>”,</a:t>
            </a:r>
          </a:p>
          <a:p>
            <a:r>
              <a:rPr lang="en-US" sz="1836" b="1" dirty="0">
                <a:latin typeface="Calibri" pitchFamily="34" charset="0"/>
                <a:cs typeface="Calibri" pitchFamily="34" charset="0"/>
              </a:rPr>
              <a:t>	That=“bar”)]</a:t>
            </a:r>
          </a:p>
        </p:txBody>
      </p:sp>
    </p:spTree>
    <p:extLst>
      <p:ext uri="{BB962C8B-B14F-4D97-AF65-F5344CB8AC3E}">
        <p14:creationId xmlns:p14="http://schemas.microsoft.com/office/powerpoint/2010/main" val="224191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Lifetime</a:t>
            </a:r>
          </a:p>
        </p:txBody>
      </p:sp>
      <p:sp>
        <p:nvSpPr>
          <p:cNvPr id="4" name="Rectangle 6"/>
          <p:cNvSpPr>
            <a:spLocks noChangeArrowheads="1"/>
          </p:cNvSpPr>
          <p:nvPr/>
        </p:nvSpPr>
        <p:spPr bwMode="auto">
          <a:xfrm>
            <a:off x="6597678" y="3227538"/>
            <a:ext cx="2953244" cy="1632056"/>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t" anchorCtr="0"/>
          <a:lstStyle/>
          <a:p>
            <a:pPr algn="ctr"/>
            <a:r>
              <a:rPr lang="en-US" sz="3672" dirty="0">
                <a:solidFill>
                  <a:schemeClr val="bg1"/>
                </a:solidFill>
                <a:latin typeface="Segoe"/>
              </a:rPr>
              <a:t>Container</a:t>
            </a:r>
          </a:p>
        </p:txBody>
      </p:sp>
      <p:sp>
        <p:nvSpPr>
          <p:cNvPr id="5" name="Rectangle 6"/>
          <p:cNvSpPr>
            <a:spLocks noChangeArrowheads="1"/>
          </p:cNvSpPr>
          <p:nvPr/>
        </p:nvSpPr>
        <p:spPr bwMode="auto">
          <a:xfrm>
            <a:off x="2944982" y="3227538"/>
            <a:ext cx="2953244" cy="1632056"/>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wrap="none" anchor="t" anchorCtr="0"/>
          <a:lstStyle/>
          <a:p>
            <a:pPr algn="ctr"/>
            <a:r>
              <a:rPr lang="en-US" sz="3672" dirty="0">
                <a:solidFill>
                  <a:schemeClr val="tx2"/>
                </a:solidFill>
                <a:latin typeface="Segoe"/>
              </a:rPr>
              <a:t>Container</a:t>
            </a:r>
          </a:p>
        </p:txBody>
      </p:sp>
      <p:sp>
        <p:nvSpPr>
          <p:cNvPr id="6" name="Cube 5"/>
          <p:cNvSpPr/>
          <p:nvPr/>
        </p:nvSpPr>
        <p:spPr bwMode="auto">
          <a:xfrm>
            <a:off x="3956765" y="3849274"/>
            <a:ext cx="853424" cy="854886"/>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r>
              <a:rPr lang="en-US" sz="1632" dirty="0"/>
              <a:t>Part A</a:t>
            </a:r>
            <a:endParaRPr lang="en-US" sz="1632" dirty="0">
              <a:solidFill>
                <a:schemeClr val="bg1"/>
              </a:solidFill>
              <a:latin typeface="Tahoma" pitchFamily="34" charset="0"/>
            </a:endParaRPr>
          </a:p>
        </p:txBody>
      </p:sp>
      <p:sp>
        <p:nvSpPr>
          <p:cNvPr id="11" name="Cube 10"/>
          <p:cNvSpPr/>
          <p:nvPr/>
        </p:nvSpPr>
        <p:spPr bwMode="auto">
          <a:xfrm>
            <a:off x="6754575" y="3849274"/>
            <a:ext cx="854886" cy="854886"/>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r>
              <a:rPr lang="en-US" sz="1632" dirty="0"/>
              <a:t>Part B</a:t>
            </a:r>
            <a:endParaRPr lang="en-US" sz="1122" dirty="0">
              <a:solidFill>
                <a:schemeClr val="bg1"/>
              </a:solidFill>
              <a:latin typeface="Tahoma" pitchFamily="34" charset="0"/>
            </a:endParaRPr>
          </a:p>
        </p:txBody>
      </p:sp>
      <p:sp>
        <p:nvSpPr>
          <p:cNvPr id="14" name="Cube 13"/>
          <p:cNvSpPr/>
          <p:nvPr/>
        </p:nvSpPr>
        <p:spPr bwMode="auto">
          <a:xfrm>
            <a:off x="7609461" y="3849274"/>
            <a:ext cx="854886" cy="854886"/>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r>
              <a:rPr lang="en-US" sz="1632" dirty="0"/>
              <a:t>Part B</a:t>
            </a:r>
            <a:endParaRPr lang="en-US" sz="1122" dirty="0">
              <a:solidFill>
                <a:schemeClr val="bg1"/>
              </a:solidFill>
              <a:latin typeface="Tahoma" pitchFamily="34" charset="0"/>
            </a:endParaRPr>
          </a:p>
        </p:txBody>
      </p:sp>
      <p:sp>
        <p:nvSpPr>
          <p:cNvPr id="15" name="Cube 14"/>
          <p:cNvSpPr/>
          <p:nvPr/>
        </p:nvSpPr>
        <p:spPr bwMode="auto">
          <a:xfrm>
            <a:off x="8464348" y="3849274"/>
            <a:ext cx="854886" cy="854886"/>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r>
              <a:rPr lang="en-US" sz="1632" dirty="0"/>
              <a:t>Part B</a:t>
            </a:r>
            <a:endParaRPr lang="en-US" sz="1122" dirty="0">
              <a:solidFill>
                <a:schemeClr val="bg1"/>
              </a:solidFill>
              <a:latin typeface="Tahoma" pitchFamily="34" charset="0"/>
            </a:endParaRPr>
          </a:p>
        </p:txBody>
      </p:sp>
      <p:sp>
        <p:nvSpPr>
          <p:cNvPr id="9" name="Left Arrow 8"/>
          <p:cNvSpPr/>
          <p:nvPr/>
        </p:nvSpPr>
        <p:spPr bwMode="auto">
          <a:xfrm rot="16200000" flipV="1">
            <a:off x="4033750" y="2760507"/>
            <a:ext cx="699453" cy="390047"/>
          </a:xfrm>
          <a:prstGeom prst="leftArrow">
            <a:avLst/>
          </a:prstGeom>
          <a:ln>
            <a:headEnd type="none" w="med" len="med"/>
            <a:tailEnd type="triangle" w="lg" len="lg"/>
          </a:ln>
        </p:spPr>
        <p:style>
          <a:lnRef idx="1">
            <a:schemeClr val="accent1"/>
          </a:lnRef>
          <a:fillRef idx="3">
            <a:schemeClr val="accent1"/>
          </a:fillRef>
          <a:effectRef idx="2">
            <a:schemeClr val="accent1"/>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8" name="Rectangle 4"/>
          <p:cNvSpPr>
            <a:spLocks noChangeArrowheads="1"/>
          </p:cNvSpPr>
          <p:nvPr/>
        </p:nvSpPr>
        <p:spPr bwMode="auto">
          <a:xfrm>
            <a:off x="3179595" y="2372652"/>
            <a:ext cx="2564659" cy="544019"/>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t" anchorCtr="0"/>
          <a:lstStyle/>
          <a:p>
            <a:pPr algn="ctr"/>
            <a:r>
              <a:rPr lang="en-US" sz="2856" dirty="0">
                <a:solidFill>
                  <a:srgbClr val="000000"/>
                </a:solidFill>
                <a:latin typeface="Segoe"/>
              </a:rPr>
              <a:t>Non-Shared</a:t>
            </a:r>
          </a:p>
        </p:txBody>
      </p:sp>
      <p:sp>
        <p:nvSpPr>
          <p:cNvPr id="12" name="Left Arrow 11"/>
          <p:cNvSpPr/>
          <p:nvPr/>
        </p:nvSpPr>
        <p:spPr bwMode="auto">
          <a:xfrm rot="16200000" flipV="1">
            <a:off x="6986994" y="2760506"/>
            <a:ext cx="699453" cy="390047"/>
          </a:xfrm>
          <a:prstGeom prst="leftArrow">
            <a:avLst/>
          </a:prstGeom>
          <a:ln>
            <a:headEnd type="none" w="med" len="med"/>
            <a:tailEnd type="triangle" w="lg" len="lg"/>
          </a:ln>
        </p:spPr>
        <p:style>
          <a:lnRef idx="1">
            <a:schemeClr val="accent1"/>
          </a:lnRef>
          <a:fillRef idx="3">
            <a:schemeClr val="accent1"/>
          </a:fillRef>
          <a:effectRef idx="2">
            <a:schemeClr val="accent1"/>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13" name="Left Arrow 12"/>
          <p:cNvSpPr/>
          <p:nvPr/>
        </p:nvSpPr>
        <p:spPr bwMode="auto">
          <a:xfrm rot="16200000" flipV="1">
            <a:off x="7686446" y="2760506"/>
            <a:ext cx="699453" cy="390047"/>
          </a:xfrm>
          <a:prstGeom prst="leftArrow">
            <a:avLst/>
          </a:prstGeom>
          <a:ln>
            <a:headEnd type="none" w="med" len="med"/>
            <a:tailEnd type="triangle" w="lg" len="lg"/>
          </a:ln>
        </p:spPr>
        <p:style>
          <a:lnRef idx="1">
            <a:schemeClr val="accent1"/>
          </a:lnRef>
          <a:fillRef idx="3">
            <a:schemeClr val="accent1"/>
          </a:fillRef>
          <a:effectRef idx="2">
            <a:schemeClr val="accent1"/>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16" name="Left Arrow 15"/>
          <p:cNvSpPr/>
          <p:nvPr/>
        </p:nvSpPr>
        <p:spPr bwMode="auto">
          <a:xfrm rot="16200000" flipV="1">
            <a:off x="8385899" y="2760507"/>
            <a:ext cx="699453" cy="390047"/>
          </a:xfrm>
          <a:prstGeom prst="leftArrow">
            <a:avLst/>
          </a:prstGeom>
          <a:ln>
            <a:headEnd type="none" w="med" len="med"/>
            <a:tailEnd type="triangle" w="lg" len="lg"/>
          </a:ln>
        </p:spPr>
        <p:style>
          <a:lnRef idx="1">
            <a:schemeClr val="accent1"/>
          </a:lnRef>
          <a:fillRef idx="3">
            <a:schemeClr val="accent1"/>
          </a:fillRef>
          <a:effectRef idx="2">
            <a:schemeClr val="accent1"/>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17" name="Rectangle 4"/>
          <p:cNvSpPr>
            <a:spLocks noChangeArrowheads="1"/>
          </p:cNvSpPr>
          <p:nvPr/>
        </p:nvSpPr>
        <p:spPr bwMode="auto">
          <a:xfrm>
            <a:off x="6754575" y="2372652"/>
            <a:ext cx="2564659" cy="544019"/>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t" anchorCtr="0"/>
          <a:lstStyle/>
          <a:p>
            <a:pPr algn="ctr"/>
            <a:r>
              <a:rPr lang="en-US" sz="2856" dirty="0">
                <a:solidFill>
                  <a:srgbClr val="000000"/>
                </a:solidFill>
                <a:latin typeface="Segoe"/>
              </a:rPr>
              <a:t>Shared</a:t>
            </a:r>
          </a:p>
        </p:txBody>
      </p:sp>
    </p:spTree>
    <p:extLst>
      <p:ext uri="{BB962C8B-B14F-4D97-AF65-F5344CB8AC3E}">
        <p14:creationId xmlns:p14="http://schemas.microsoft.com/office/powerpoint/2010/main" val="4138949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jasolson\AppData\Local\Microsoft\Windows\Temporary Internet Files\Content.IE5\9W6T06QF\MCj04315880000[1].png"/>
          <p:cNvPicPr>
            <a:picLocks noChangeAspect="1" noChangeArrowheads="1"/>
          </p:cNvPicPr>
          <p:nvPr/>
        </p:nvPicPr>
        <p:blipFill>
          <a:blip r:embed="rId3"/>
          <a:srcRect/>
          <a:stretch>
            <a:fillRect/>
          </a:stretch>
        </p:blipFill>
        <p:spPr bwMode="auto">
          <a:xfrm>
            <a:off x="6356866" y="1352591"/>
            <a:ext cx="1395416" cy="1395416"/>
          </a:xfrm>
          <a:prstGeom prst="rect">
            <a:avLst/>
          </a:prstGeom>
          <a:noFill/>
        </p:spPr>
      </p:pic>
      <p:sp>
        <p:nvSpPr>
          <p:cNvPr id="6" name="TextBox 5"/>
          <p:cNvSpPr txBox="1"/>
          <p:nvPr/>
        </p:nvSpPr>
        <p:spPr>
          <a:xfrm>
            <a:off x="7810136" y="1722023"/>
            <a:ext cx="2699114" cy="670512"/>
          </a:xfrm>
          <a:prstGeom prst="rect">
            <a:avLst/>
          </a:prstGeom>
          <a:noFill/>
        </p:spPr>
        <p:txBody>
          <a:bodyPr wrap="none" rtlCol="0">
            <a:spAutoFit/>
          </a:bodyPr>
          <a:lstStyle/>
          <a:p>
            <a:r>
              <a:rPr lang="en-US" sz="3672" dirty="0"/>
              <a:t>.\Extensions</a:t>
            </a:r>
          </a:p>
        </p:txBody>
      </p:sp>
      <p:grpSp>
        <p:nvGrpSpPr>
          <p:cNvPr id="2" name="Group 3"/>
          <p:cNvGrpSpPr/>
          <p:nvPr/>
        </p:nvGrpSpPr>
        <p:grpSpPr>
          <a:xfrm>
            <a:off x="2497309" y="3509123"/>
            <a:ext cx="3015404" cy="2121215"/>
            <a:chOff x="2303253" y="2675964"/>
            <a:chExt cx="4191000" cy="2886635"/>
          </a:xfrm>
        </p:grpSpPr>
        <p:sp>
          <p:nvSpPr>
            <p:cNvPr id="8" name="Rectangle 6"/>
            <p:cNvSpPr>
              <a:spLocks noChangeArrowheads="1"/>
            </p:cNvSpPr>
            <p:nvPr/>
          </p:nvSpPr>
          <p:spPr bwMode="auto">
            <a:xfrm>
              <a:off x="2303253" y="2675964"/>
              <a:ext cx="4191000" cy="288663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t" anchorCtr="0"/>
            <a:lstStyle/>
            <a:p>
              <a:pPr algn="ctr"/>
              <a:endParaRPr lang="en-US" sz="3264" dirty="0">
                <a:solidFill>
                  <a:schemeClr val="bg2"/>
                </a:solidFill>
                <a:latin typeface="Segoe"/>
              </a:endParaRPr>
            </a:p>
          </p:txBody>
        </p:sp>
        <p:sp>
          <p:nvSpPr>
            <p:cNvPr id="9" name="Cube 8"/>
            <p:cNvSpPr/>
            <p:nvPr/>
          </p:nvSpPr>
          <p:spPr bwMode="auto">
            <a:xfrm>
              <a:off x="3727450" y="35814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10" name="Left Arrow 9"/>
            <p:cNvSpPr/>
            <p:nvPr/>
          </p:nvSpPr>
          <p:spPr bwMode="auto">
            <a:xfrm rot="2075951">
              <a:off x="4216866" y="3308674"/>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11" name="Cube 10"/>
            <p:cNvSpPr/>
            <p:nvPr/>
          </p:nvSpPr>
          <p:spPr bwMode="auto">
            <a:xfrm>
              <a:off x="3727450" y="41910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12" name="Left Arrow 11"/>
            <p:cNvSpPr/>
            <p:nvPr/>
          </p:nvSpPr>
          <p:spPr bwMode="auto">
            <a:xfrm rot="8502193">
              <a:off x="5226241" y="4001399"/>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13" name="Cube 12"/>
            <p:cNvSpPr/>
            <p:nvPr/>
          </p:nvSpPr>
          <p:spPr bwMode="auto">
            <a:xfrm>
              <a:off x="3727450" y="29464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14" name="Left Arrow 13"/>
            <p:cNvSpPr/>
            <p:nvPr/>
          </p:nvSpPr>
          <p:spPr bwMode="auto">
            <a:xfrm rot="19319663">
              <a:off x="4240616" y="3552424"/>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15" name="Left Arrow 14"/>
            <p:cNvSpPr/>
            <p:nvPr/>
          </p:nvSpPr>
          <p:spPr bwMode="auto">
            <a:xfrm>
              <a:off x="4193116" y="3938320"/>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16" name="Cube 15"/>
            <p:cNvSpPr/>
            <p:nvPr/>
          </p:nvSpPr>
          <p:spPr bwMode="auto">
            <a:xfrm>
              <a:off x="3727450" y="48514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17" name="Left Arrow 16"/>
            <p:cNvSpPr/>
            <p:nvPr/>
          </p:nvSpPr>
          <p:spPr bwMode="auto">
            <a:xfrm rot="2415290">
              <a:off x="4216866" y="4744924"/>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18" name="Left Arrow 17"/>
            <p:cNvSpPr/>
            <p:nvPr/>
          </p:nvSpPr>
          <p:spPr bwMode="auto">
            <a:xfrm>
              <a:off x="4193116" y="5130800"/>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19" name="Cube 18"/>
            <p:cNvSpPr/>
            <p:nvPr/>
          </p:nvSpPr>
          <p:spPr bwMode="auto">
            <a:xfrm>
              <a:off x="4781231" y="3582356"/>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20" name="Left Arrow 19"/>
            <p:cNvSpPr/>
            <p:nvPr/>
          </p:nvSpPr>
          <p:spPr bwMode="auto">
            <a:xfrm>
              <a:off x="5246897" y="3618380"/>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21" name="Left Arrow 20"/>
            <p:cNvSpPr/>
            <p:nvPr/>
          </p:nvSpPr>
          <p:spPr bwMode="auto">
            <a:xfrm rot="10800000">
              <a:off x="4213744" y="4384265"/>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22" name="Cube 21"/>
            <p:cNvSpPr/>
            <p:nvPr/>
          </p:nvSpPr>
          <p:spPr bwMode="auto">
            <a:xfrm>
              <a:off x="4781231" y="4191956"/>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23" name="Left Arrow 22"/>
            <p:cNvSpPr/>
            <p:nvPr/>
          </p:nvSpPr>
          <p:spPr bwMode="auto">
            <a:xfrm>
              <a:off x="5246897" y="4471356"/>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24" name="Cube 23"/>
            <p:cNvSpPr/>
            <p:nvPr/>
          </p:nvSpPr>
          <p:spPr bwMode="auto">
            <a:xfrm>
              <a:off x="4781231" y="2947356"/>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25" name="Left Arrow 24"/>
            <p:cNvSpPr/>
            <p:nvPr/>
          </p:nvSpPr>
          <p:spPr bwMode="auto">
            <a:xfrm>
              <a:off x="5246897" y="2983380"/>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26" name="Left Arrow 25"/>
            <p:cNvSpPr/>
            <p:nvPr/>
          </p:nvSpPr>
          <p:spPr bwMode="auto">
            <a:xfrm rot="18933455">
              <a:off x="3204340" y="4806176"/>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27" name="Cube 26"/>
            <p:cNvSpPr/>
            <p:nvPr/>
          </p:nvSpPr>
          <p:spPr bwMode="auto">
            <a:xfrm>
              <a:off x="4781231" y="4852356"/>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28" name="Left Arrow 27"/>
            <p:cNvSpPr/>
            <p:nvPr/>
          </p:nvSpPr>
          <p:spPr bwMode="auto">
            <a:xfrm>
              <a:off x="5246897" y="5030880"/>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29" name="Cube 28"/>
            <p:cNvSpPr/>
            <p:nvPr/>
          </p:nvSpPr>
          <p:spPr bwMode="auto">
            <a:xfrm>
              <a:off x="5789083" y="35814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30" name="Cube 29"/>
            <p:cNvSpPr/>
            <p:nvPr/>
          </p:nvSpPr>
          <p:spPr bwMode="auto">
            <a:xfrm>
              <a:off x="5789083" y="41910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31" name="Cube 30"/>
            <p:cNvSpPr/>
            <p:nvPr/>
          </p:nvSpPr>
          <p:spPr bwMode="auto">
            <a:xfrm>
              <a:off x="2664883" y="36068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32" name="Cube 31"/>
            <p:cNvSpPr/>
            <p:nvPr/>
          </p:nvSpPr>
          <p:spPr bwMode="auto">
            <a:xfrm>
              <a:off x="2664883" y="42164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33" name="Cube 32"/>
            <p:cNvSpPr/>
            <p:nvPr/>
          </p:nvSpPr>
          <p:spPr bwMode="auto">
            <a:xfrm>
              <a:off x="2664883" y="29718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34" name="Cube 33"/>
            <p:cNvSpPr/>
            <p:nvPr/>
          </p:nvSpPr>
          <p:spPr bwMode="auto">
            <a:xfrm>
              <a:off x="2664883" y="48768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35" name="Cube 34"/>
            <p:cNvSpPr/>
            <p:nvPr/>
          </p:nvSpPr>
          <p:spPr bwMode="auto">
            <a:xfrm>
              <a:off x="5789083" y="2946400"/>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36" name="Cube 35"/>
            <p:cNvSpPr/>
            <p:nvPr/>
          </p:nvSpPr>
          <p:spPr bwMode="auto">
            <a:xfrm>
              <a:off x="5789084" y="4863282"/>
              <a:ext cx="535517" cy="535517"/>
            </a:xfrm>
            <a:prstGeom prst="cube">
              <a:avLst/>
            </a:prstGeom>
            <a:gradFill rotWithShape="1">
              <a:gsLst>
                <a:gs pos="0">
                  <a:srgbClr val="DDEBCF"/>
                </a:gs>
                <a:gs pos="50000">
                  <a:srgbClr val="9CB86E"/>
                </a:gs>
                <a:gs pos="100000">
                  <a:srgbClr val="156B13"/>
                </a:gs>
              </a:gsLst>
              <a:lin ang="5400000" scaled="0"/>
            </a:gradFill>
            <a:ln w="9525" cap="flat" cmpd="sng" algn="ctr">
              <a:solidFill>
                <a:schemeClr val="bg1"/>
              </a:solidFill>
              <a:prstDash val="solid"/>
              <a:round/>
              <a:headEnd type="none" w="med" len="med"/>
              <a:tailEnd type="triangle" w="lg" len="lg"/>
            </a:ln>
            <a:effectLst/>
          </p:spPr>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bg1"/>
                </a:solidFill>
                <a:latin typeface="Tahoma" pitchFamily="34" charset="0"/>
              </a:endParaRPr>
            </a:p>
          </p:txBody>
        </p:sp>
        <p:sp>
          <p:nvSpPr>
            <p:cNvPr id="37" name="Left Arrow 36"/>
            <p:cNvSpPr/>
            <p:nvPr/>
          </p:nvSpPr>
          <p:spPr bwMode="auto">
            <a:xfrm>
              <a:off x="3122083" y="3755805"/>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38" name="Left Arrow 37"/>
            <p:cNvSpPr/>
            <p:nvPr/>
          </p:nvSpPr>
          <p:spPr bwMode="auto">
            <a:xfrm rot="13419828">
              <a:off x="3181458" y="4130073"/>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39" name="Left Arrow 38"/>
            <p:cNvSpPr/>
            <p:nvPr/>
          </p:nvSpPr>
          <p:spPr bwMode="auto">
            <a:xfrm rot="11036178">
              <a:off x="3122083" y="4472284"/>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40" name="Left Arrow 39"/>
            <p:cNvSpPr/>
            <p:nvPr/>
          </p:nvSpPr>
          <p:spPr bwMode="auto">
            <a:xfrm>
              <a:off x="3122083" y="2992348"/>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41" name="Left Arrow 40"/>
            <p:cNvSpPr/>
            <p:nvPr/>
          </p:nvSpPr>
          <p:spPr bwMode="auto">
            <a:xfrm rot="18862758">
              <a:off x="3157708" y="3405809"/>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42" name="Left Arrow 41"/>
            <p:cNvSpPr/>
            <p:nvPr/>
          </p:nvSpPr>
          <p:spPr bwMode="auto">
            <a:xfrm>
              <a:off x="3122083" y="5132684"/>
              <a:ext cx="605367" cy="232833"/>
            </a:xfrm>
            <a:prstGeom prst="leftArrow">
              <a:avLst/>
            </a:prstGeom>
            <a:ln>
              <a:headEnd type="none" w="med" len="med"/>
              <a:tailEnd type="triangle" w="lg" len="lg"/>
            </a:ln>
          </p:spPr>
          <p:style>
            <a:lnRef idx="1">
              <a:schemeClr val="accent4"/>
            </a:lnRef>
            <a:fillRef idx="3">
              <a:schemeClr val="accent4"/>
            </a:fillRef>
            <a:effectRef idx="2">
              <a:schemeClr val="accent4"/>
            </a:effectRef>
            <a:fontRef idx="minor">
              <a:schemeClr val="lt1"/>
            </a:fontRef>
          </p:style>
          <p:txBody>
            <a:bodyPr vert="horz" wrap="none" lIns="93260" tIns="46630" rIns="93260" bIns="46630" numCol="1" rtlCol="0" anchor="ctr" anchorCtr="0" compatLnSpc="1">
              <a:prstTxWarp prst="textNoShape">
                <a:avLst/>
              </a:prstTxWarp>
            </a:bodyPr>
            <a:lstStyle/>
            <a:p>
              <a:pPr algn="ctr" defTabSz="932597" fontAlgn="base">
                <a:spcBef>
                  <a:spcPct val="0"/>
                </a:spcBef>
                <a:spcAft>
                  <a:spcPct val="0"/>
                </a:spcAft>
              </a:pPr>
              <a:endParaRPr lang="en-US" sz="2244" dirty="0">
                <a:solidFill>
                  <a:schemeClr val="tx1"/>
                </a:solidFill>
                <a:latin typeface="Tahoma" pitchFamily="34" charset="0"/>
              </a:endParaRPr>
            </a:p>
          </p:txBody>
        </p:sp>
        <p:sp>
          <p:nvSpPr>
            <p:cNvPr id="45" name="Curved Left Arrow 44"/>
            <p:cNvSpPr/>
            <p:nvPr/>
          </p:nvSpPr>
          <p:spPr bwMode="auto">
            <a:xfrm rot="15996843">
              <a:off x="4627336" y="2109837"/>
              <a:ext cx="890650" cy="2137558"/>
            </a:xfrm>
            <a:prstGeom prst="curvedLeftArrow">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60" tIns="46630" rIns="93260" bIns="46630" numCol="1" rtlCol="0" anchor="t" anchorCtr="0" compatLnSpc="1">
              <a:prstTxWarp prst="textNoShape">
                <a:avLst/>
              </a:prstTxWarp>
            </a:bodyPr>
            <a:lstStyle/>
            <a:p>
              <a:pPr defTabSz="932597" fontAlgn="base">
                <a:spcBef>
                  <a:spcPct val="0"/>
                </a:spcBef>
                <a:spcAft>
                  <a:spcPct val="0"/>
                </a:spcAft>
              </a:pPr>
              <a:endParaRPr lang="en-US" sz="3264" b="1">
                <a:solidFill>
                  <a:schemeClr val="tx1"/>
                </a:solidFill>
                <a:effectLst>
                  <a:outerShdw blurRad="38100" dist="38100" dir="2700000" algn="tl">
                    <a:srgbClr val="000000">
                      <a:alpha val="43137"/>
                    </a:srgbClr>
                  </a:outerShdw>
                </a:effectLst>
                <a:latin typeface="Franklin Gothic Medium" pitchFamily="34" charset="0"/>
              </a:endParaRPr>
            </a:p>
          </p:txBody>
        </p:sp>
        <p:sp>
          <p:nvSpPr>
            <p:cNvPr id="46" name="Curved Left Arrow 45"/>
            <p:cNvSpPr/>
            <p:nvPr/>
          </p:nvSpPr>
          <p:spPr bwMode="auto">
            <a:xfrm rot="7633664" flipH="1">
              <a:off x="4328486" y="3283487"/>
              <a:ext cx="890650" cy="2137558"/>
            </a:xfrm>
            <a:prstGeom prst="curvedLeftArrow">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3260" tIns="46630" rIns="93260" bIns="46630" numCol="1" rtlCol="0" anchor="t" anchorCtr="0" compatLnSpc="1">
              <a:prstTxWarp prst="textNoShape">
                <a:avLst/>
              </a:prstTxWarp>
            </a:bodyPr>
            <a:lstStyle/>
            <a:p>
              <a:pPr defTabSz="932597" fontAlgn="base">
                <a:spcBef>
                  <a:spcPct val="0"/>
                </a:spcBef>
                <a:spcAft>
                  <a:spcPct val="0"/>
                </a:spcAft>
              </a:pPr>
              <a:endParaRPr lang="en-US" sz="3264" b="1">
                <a:solidFill>
                  <a:schemeClr val="tx1"/>
                </a:solidFill>
                <a:effectLst>
                  <a:outerShdw blurRad="38100" dist="38100" dir="2700000" algn="tl">
                    <a:srgbClr val="000000">
                      <a:alpha val="43137"/>
                    </a:srgbClr>
                  </a:outerShdw>
                </a:effectLst>
                <a:latin typeface="Franklin Gothic Medium" pitchFamily="34" charset="0"/>
              </a:endParaRPr>
            </a:p>
          </p:txBody>
        </p:sp>
      </p:grpSp>
      <p:sp>
        <p:nvSpPr>
          <p:cNvPr id="48" name="Curved Left Arrow 47"/>
          <p:cNvSpPr/>
          <p:nvPr/>
        </p:nvSpPr>
        <p:spPr bwMode="auto">
          <a:xfrm rot="1957665">
            <a:off x="6006699" y="2524070"/>
            <a:ext cx="1228213" cy="2766357"/>
          </a:xfrm>
          <a:prstGeom prst="curvedLeftArrow">
            <a:avLst>
              <a:gd name="adj1" fmla="val 20076"/>
              <a:gd name="adj2" fmla="val 41672"/>
              <a:gd name="adj3" fmla="val 24887"/>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60" tIns="46630" rIns="93260" bIns="46630" numCol="1" rtlCol="0" anchor="t" anchorCtr="0" compatLnSpc="1">
            <a:prstTxWarp prst="textNoShape">
              <a:avLst/>
            </a:prstTxWarp>
          </a:bodyPr>
          <a:lstStyle/>
          <a:p>
            <a:pPr defTabSz="932597" fontAlgn="base">
              <a:spcBef>
                <a:spcPct val="0"/>
              </a:spcBef>
              <a:spcAft>
                <a:spcPct val="0"/>
              </a:spcAft>
            </a:pPr>
            <a:endParaRPr lang="en-US" sz="3264" b="1">
              <a:solidFill>
                <a:schemeClr val="tx1"/>
              </a:solidFill>
              <a:effectLst>
                <a:outerShdw blurRad="38100" dist="38100" dir="2700000" algn="tl">
                  <a:srgbClr val="000000">
                    <a:alpha val="43137"/>
                  </a:srgbClr>
                </a:outerShdw>
              </a:effectLst>
              <a:latin typeface="Franklin Gothic Medium" pitchFamily="34" charset="0"/>
            </a:endParaRPr>
          </a:p>
        </p:txBody>
      </p:sp>
      <p:sp>
        <p:nvSpPr>
          <p:cNvPr id="49" name="TextBox 48"/>
          <p:cNvSpPr txBox="1"/>
          <p:nvPr/>
        </p:nvSpPr>
        <p:spPr>
          <a:xfrm>
            <a:off x="2254673" y="2958066"/>
            <a:ext cx="3996058" cy="542399"/>
          </a:xfrm>
          <a:prstGeom prst="rect">
            <a:avLst/>
          </a:prstGeom>
          <a:noFill/>
        </p:spPr>
        <p:txBody>
          <a:bodyPr wrap="none" rtlCol="0">
            <a:spAutoFit/>
          </a:bodyPr>
          <a:lstStyle/>
          <a:p>
            <a:r>
              <a:rPr lang="en-US" sz="2856" dirty="0"/>
              <a:t>Composition Container</a:t>
            </a:r>
          </a:p>
        </p:txBody>
      </p:sp>
      <p:sp>
        <p:nvSpPr>
          <p:cNvPr id="3" name="Title 2"/>
          <p:cNvSpPr>
            <a:spLocks noGrp="1"/>
          </p:cNvSpPr>
          <p:nvPr>
            <p:ph type="title"/>
          </p:nvPr>
        </p:nvSpPr>
        <p:spPr/>
        <p:txBody>
          <a:bodyPr/>
          <a:lstStyle/>
          <a:p>
            <a:r>
              <a:rPr lang="en-US" dirty="0"/>
              <a:t>Dependencies</a:t>
            </a:r>
          </a:p>
        </p:txBody>
      </p:sp>
    </p:spTree>
    <p:extLst>
      <p:ext uri="{BB962C8B-B14F-4D97-AF65-F5344CB8AC3E}">
        <p14:creationId xmlns:p14="http://schemas.microsoft.com/office/powerpoint/2010/main" val="3228810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MEF Architecture</a:t>
            </a:r>
          </a:p>
        </p:txBody>
      </p:sp>
      <p:sp>
        <p:nvSpPr>
          <p:cNvPr id="2" name="Slide Number Placeholder 1"/>
          <p:cNvSpPr>
            <a:spLocks noGrp="1"/>
          </p:cNvSpPr>
          <p:nvPr>
            <p:ph type="sldNum" sz="quarter" idx="4294967295"/>
          </p:nvPr>
        </p:nvSpPr>
        <p:spPr>
          <a:xfrm>
            <a:off x="8705179" y="6482888"/>
            <a:ext cx="2176074" cy="372394"/>
          </a:xfrm>
          <a:prstGeom prst="rect">
            <a:avLst/>
          </a:prstGeom>
        </p:spPr>
        <p:txBody>
          <a:bodyPr/>
          <a:lstStyle/>
          <a:p>
            <a:fld id="{DC6A46E8-7E0D-4464-9EB1-567B82D6C265}" type="slidenum">
              <a:rPr lang="en-US" smtClean="0"/>
              <a:pPr/>
              <a:t>45</a:t>
            </a:fld>
            <a:endParaRPr lang="en-US"/>
          </a:p>
        </p:txBody>
      </p:sp>
      <p:pic>
        <p:nvPicPr>
          <p:cNvPr id="2050" name="Picture 2" descr="MEF_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975" y="1211750"/>
            <a:ext cx="6683657" cy="5012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85269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MEF Architecture</a:t>
            </a:r>
          </a:p>
        </p:txBody>
      </p:sp>
      <p:pic>
        <p:nvPicPr>
          <p:cNvPr id="4098" name="Picture 2" descr="arch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1522" y="1155624"/>
            <a:ext cx="8344857" cy="4909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12012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MEF </a:t>
            </a:r>
            <a:r>
              <a:rPr lang="en-US" dirty="0"/>
              <a:t>Container</a:t>
            </a:r>
          </a:p>
        </p:txBody>
      </p:sp>
      <p:pic>
        <p:nvPicPr>
          <p:cNvPr id="5122" name="Picture 2" descr="arch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6376" y="1165754"/>
            <a:ext cx="8004845" cy="502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42964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Unity</a:t>
            </a:r>
          </a:p>
        </p:txBody>
      </p:sp>
      <p:sp>
        <p:nvSpPr>
          <p:cNvPr id="3" name="Text Placeholder 2"/>
          <p:cNvSpPr>
            <a:spLocks noGrp="1"/>
          </p:cNvSpPr>
          <p:nvPr>
            <p:ph type="body" sz="quarter" idx="12"/>
          </p:nvPr>
        </p:nvSpPr>
        <p:spPr/>
        <p:txBody>
          <a:bodyPr/>
          <a:lstStyle/>
          <a:p>
            <a:r>
              <a:rPr lang="en-US" dirty="0"/>
              <a:t>Crystal Tenn</a:t>
            </a:r>
          </a:p>
          <a:p>
            <a:r>
              <a:rPr lang="en-US" dirty="0"/>
              <a:t>Crystal.Tenn@microsoft.com</a:t>
            </a:r>
          </a:p>
        </p:txBody>
      </p:sp>
    </p:spTree>
    <p:extLst>
      <p:ext uri="{BB962C8B-B14F-4D97-AF65-F5344CB8AC3E}">
        <p14:creationId xmlns:p14="http://schemas.microsoft.com/office/powerpoint/2010/main" val="2143591616"/>
      </p:ext>
    </p:extLst>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4027" y="718211"/>
            <a:ext cx="7927128" cy="621736"/>
          </a:xfrm>
        </p:spPr>
        <p:txBody>
          <a:bodyPr>
            <a:normAutofit fontScale="90000"/>
          </a:bodyPr>
          <a:lstStyle/>
          <a:p>
            <a:pPr>
              <a:defRPr/>
            </a:pPr>
            <a:r>
              <a:rPr lang="en-US" b="1" dirty="0"/>
              <a:t>Dependency Injection Lifecycle</a:t>
            </a:r>
          </a:p>
        </p:txBody>
      </p:sp>
      <p:sp>
        <p:nvSpPr>
          <p:cNvPr id="4" name="Content Placeholder 2"/>
          <p:cNvSpPr>
            <a:spLocks noGrp="1"/>
          </p:cNvSpPr>
          <p:nvPr>
            <p:ph idx="1"/>
          </p:nvPr>
        </p:nvSpPr>
        <p:spPr>
          <a:xfrm>
            <a:off x="2394027" y="1961682"/>
            <a:ext cx="8487226" cy="3333789"/>
          </a:xfrm>
        </p:spPr>
        <p:txBody>
          <a:bodyPr>
            <a:noAutofit/>
          </a:bodyPr>
          <a:lstStyle/>
          <a:p>
            <a:pPr>
              <a:spcBef>
                <a:spcPts val="1836"/>
              </a:spcBef>
              <a:buFont typeface="Wingdings 2"/>
              <a:buChar char=""/>
              <a:defRPr/>
            </a:pPr>
            <a:r>
              <a:rPr lang="en-US" sz="2856" b="1" dirty="0"/>
              <a:t>Register</a:t>
            </a:r>
            <a:r>
              <a:rPr lang="en-US" sz="2856" dirty="0"/>
              <a:t>: tell the container how to instantiate an 			object</a:t>
            </a:r>
          </a:p>
          <a:p>
            <a:pPr>
              <a:spcBef>
                <a:spcPts val="1836"/>
              </a:spcBef>
              <a:buFont typeface="Wingdings 2"/>
              <a:buChar char=""/>
              <a:defRPr/>
            </a:pPr>
            <a:r>
              <a:rPr lang="en-US" sz="2856" b="1" dirty="0"/>
              <a:t>Resolve</a:t>
            </a:r>
            <a:r>
              <a:rPr lang="en-US" sz="2856" dirty="0"/>
              <a:t>: instantiate the object</a:t>
            </a:r>
          </a:p>
          <a:p>
            <a:pPr>
              <a:spcBef>
                <a:spcPts val="1836"/>
              </a:spcBef>
              <a:buFont typeface="Wingdings 2"/>
              <a:buChar char=""/>
              <a:defRPr/>
            </a:pPr>
            <a:r>
              <a:rPr lang="en-US" sz="2856" b="1" dirty="0"/>
              <a:t>Dispose</a:t>
            </a:r>
            <a:r>
              <a:rPr lang="en-US" sz="2856" dirty="0"/>
              <a:t>: object becomes available for garbage 			collection</a:t>
            </a:r>
          </a:p>
        </p:txBody>
      </p:sp>
    </p:spTree>
    <p:extLst>
      <p:ext uri="{BB962C8B-B14F-4D97-AF65-F5344CB8AC3E}">
        <p14:creationId xmlns:p14="http://schemas.microsoft.com/office/powerpoint/2010/main" val="42213572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37" y="230071"/>
            <a:ext cx="11219386" cy="694850"/>
          </a:xfrm>
        </p:spPr>
        <p:txBody>
          <a:bodyPr>
            <a:normAutofit fontScale="90000"/>
          </a:bodyPr>
          <a:lstStyle/>
          <a:p>
            <a:pPr>
              <a:defRPr/>
            </a:pPr>
            <a:r>
              <a:rPr lang="en-US" b="1" dirty="0"/>
              <a:t>Violation of the Dependency Inversion Principle</a:t>
            </a:r>
          </a:p>
        </p:txBody>
      </p:sp>
      <p:sp>
        <p:nvSpPr>
          <p:cNvPr id="4" name="Rounded Rectangle 3"/>
          <p:cNvSpPr/>
          <p:nvPr/>
        </p:nvSpPr>
        <p:spPr>
          <a:xfrm>
            <a:off x="2098959" y="1226207"/>
            <a:ext cx="7676491" cy="4191275"/>
          </a:xfrm>
          <a:prstGeom prst="round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99496" fontAlgn="base">
              <a:spcBef>
                <a:spcPct val="0"/>
              </a:spcBef>
              <a:spcAft>
                <a:spcPct val="0"/>
              </a:spcAft>
            </a:pPr>
            <a:r>
              <a:rPr lang="en-US" sz="1836" dirty="0">
                <a:solidFill>
                  <a:srgbClr val="000000"/>
                </a:solidFill>
              </a:rPr>
              <a:t>public class </a:t>
            </a:r>
            <a:r>
              <a:rPr lang="en-US" sz="1836" dirty="0" err="1">
                <a:solidFill>
                  <a:srgbClr val="000000"/>
                </a:solidFill>
              </a:rPr>
              <a:t>MySimpleClass</a:t>
            </a:r>
            <a:endParaRPr lang="en-US" sz="1836" dirty="0">
              <a:solidFill>
                <a:srgbClr val="000000"/>
              </a:solidFill>
            </a:endParaRPr>
          </a:p>
          <a:p>
            <a:pPr defTabSz="699496" fontAlgn="base">
              <a:spcBef>
                <a:spcPct val="0"/>
              </a:spcBef>
              <a:spcAft>
                <a:spcPct val="0"/>
              </a:spcAft>
            </a:pPr>
            <a:r>
              <a:rPr lang="en-US" sz="1836" dirty="0">
                <a:solidFill>
                  <a:srgbClr val="000000"/>
                </a:solidFill>
              </a:rPr>
              <a:t>{         </a:t>
            </a:r>
          </a:p>
          <a:p>
            <a:pPr defTabSz="699496" fontAlgn="base">
              <a:spcBef>
                <a:spcPct val="0"/>
              </a:spcBef>
              <a:spcAft>
                <a:spcPct val="0"/>
              </a:spcAft>
            </a:pPr>
            <a:r>
              <a:rPr lang="en-US" sz="1836" dirty="0">
                <a:solidFill>
                  <a:srgbClr val="000000"/>
                </a:solidFill>
              </a:rPr>
              <a:t>	public </a:t>
            </a:r>
            <a:r>
              <a:rPr lang="en-US" sz="1836" dirty="0" err="1">
                <a:solidFill>
                  <a:srgbClr val="000000"/>
                </a:solidFill>
              </a:rPr>
              <a:t>MySimpleClass</a:t>
            </a:r>
            <a:r>
              <a:rPr lang="en-US" sz="1836" dirty="0">
                <a:solidFill>
                  <a:srgbClr val="000000"/>
                </a:solidFill>
              </a:rPr>
              <a:t>()</a:t>
            </a:r>
          </a:p>
          <a:p>
            <a:pPr defTabSz="699496" fontAlgn="base">
              <a:spcBef>
                <a:spcPct val="0"/>
              </a:spcBef>
              <a:spcAft>
                <a:spcPct val="0"/>
              </a:spcAft>
            </a:pPr>
            <a:r>
              <a:rPr lang="en-US" sz="1836" dirty="0">
                <a:solidFill>
                  <a:srgbClr val="000000"/>
                </a:solidFill>
              </a:rPr>
              <a:t>	{             </a:t>
            </a:r>
          </a:p>
          <a:p>
            <a:pPr defTabSz="699496" fontAlgn="base">
              <a:spcBef>
                <a:spcPct val="0"/>
              </a:spcBef>
              <a:spcAft>
                <a:spcPct val="0"/>
              </a:spcAft>
            </a:pPr>
            <a:r>
              <a:rPr lang="en-US" sz="1836" dirty="0">
                <a:solidFill>
                  <a:srgbClr val="000000"/>
                </a:solidFill>
              </a:rPr>
              <a:t>		// do some things here</a:t>
            </a:r>
          </a:p>
          <a:p>
            <a:pPr defTabSz="699496" fontAlgn="base">
              <a:spcBef>
                <a:spcPct val="0"/>
              </a:spcBef>
              <a:spcAft>
                <a:spcPct val="0"/>
              </a:spcAft>
            </a:pPr>
            <a:r>
              <a:rPr lang="en-US" sz="1836" dirty="0">
                <a:solidFill>
                  <a:srgbClr val="000000"/>
                </a:solidFill>
              </a:rPr>
              <a:t>	}</a:t>
            </a:r>
          </a:p>
          <a:p>
            <a:pPr defTabSz="699496" fontAlgn="base">
              <a:spcBef>
                <a:spcPct val="0"/>
              </a:spcBef>
              <a:spcAft>
                <a:spcPct val="0"/>
              </a:spcAft>
            </a:pPr>
            <a:r>
              <a:rPr lang="en-US" sz="1836" dirty="0">
                <a:solidFill>
                  <a:srgbClr val="000000"/>
                </a:solidFill>
              </a:rPr>
              <a:t>	public void </a:t>
            </a:r>
            <a:r>
              <a:rPr lang="en-US" sz="1836" dirty="0" err="1">
                <a:solidFill>
                  <a:srgbClr val="000000"/>
                </a:solidFill>
              </a:rPr>
              <a:t>DoSomething</a:t>
            </a:r>
            <a:r>
              <a:rPr lang="en-US" sz="1836" dirty="0">
                <a:solidFill>
                  <a:srgbClr val="000000"/>
                </a:solidFill>
              </a:rPr>
              <a:t>()</a:t>
            </a:r>
          </a:p>
          <a:p>
            <a:pPr defTabSz="699496" fontAlgn="base">
              <a:spcBef>
                <a:spcPct val="0"/>
              </a:spcBef>
              <a:spcAft>
                <a:spcPct val="0"/>
              </a:spcAft>
            </a:pPr>
            <a:r>
              <a:rPr lang="en-US" sz="1836" dirty="0">
                <a:solidFill>
                  <a:srgbClr val="000000"/>
                </a:solidFill>
              </a:rPr>
              <a:t>	{</a:t>
            </a:r>
          </a:p>
          <a:p>
            <a:pPr defTabSz="699496" fontAlgn="base">
              <a:spcBef>
                <a:spcPct val="0"/>
              </a:spcBef>
              <a:spcAft>
                <a:spcPct val="0"/>
              </a:spcAft>
            </a:pPr>
            <a:r>
              <a:rPr lang="en-US" sz="1836" dirty="0">
                <a:solidFill>
                  <a:srgbClr val="000000"/>
                </a:solidFill>
              </a:rPr>
              <a:t>		</a:t>
            </a:r>
            <a:r>
              <a:rPr lang="en-US" sz="1836" dirty="0" err="1">
                <a:solidFill>
                  <a:srgbClr val="000000"/>
                </a:solidFill>
              </a:rPr>
              <a:t>var</a:t>
            </a:r>
            <a:r>
              <a:rPr lang="en-US" sz="1836" dirty="0">
                <a:solidFill>
                  <a:srgbClr val="000000"/>
                </a:solidFill>
              </a:rPr>
              <a:t> logger = </a:t>
            </a:r>
            <a:r>
              <a:rPr lang="en-US" sz="1836" b="1" dirty="0">
                <a:solidFill>
                  <a:srgbClr val="C00000"/>
                </a:solidFill>
              </a:rPr>
              <a:t>new</a:t>
            </a:r>
            <a:r>
              <a:rPr lang="en-US" sz="1836" dirty="0">
                <a:solidFill>
                  <a:srgbClr val="000000"/>
                </a:solidFill>
              </a:rPr>
              <a:t> </a:t>
            </a:r>
            <a:r>
              <a:rPr lang="en-US" sz="1836" dirty="0" err="1">
                <a:solidFill>
                  <a:srgbClr val="000000"/>
                </a:solidFill>
              </a:rPr>
              <a:t>MyLogger</a:t>
            </a:r>
            <a:r>
              <a:rPr lang="en-US" sz="1836" dirty="0">
                <a:solidFill>
                  <a:srgbClr val="000000"/>
                </a:solidFill>
              </a:rPr>
              <a:t>();</a:t>
            </a:r>
          </a:p>
          <a:p>
            <a:pPr defTabSz="699496" fontAlgn="base">
              <a:spcBef>
                <a:spcPct val="0"/>
              </a:spcBef>
              <a:spcAft>
                <a:spcPct val="0"/>
              </a:spcAft>
            </a:pPr>
            <a:r>
              <a:rPr lang="en-US" sz="1836" dirty="0">
                <a:solidFill>
                  <a:srgbClr val="000000"/>
                </a:solidFill>
              </a:rPr>
              <a:t>		// do some stuff with the logger</a:t>
            </a:r>
          </a:p>
          <a:p>
            <a:pPr defTabSz="699496" fontAlgn="base">
              <a:spcBef>
                <a:spcPct val="0"/>
              </a:spcBef>
              <a:spcAft>
                <a:spcPct val="0"/>
              </a:spcAft>
            </a:pPr>
            <a:r>
              <a:rPr lang="en-US" sz="1836" dirty="0">
                <a:solidFill>
                  <a:srgbClr val="000000"/>
                </a:solidFill>
              </a:rPr>
              <a:t>	}</a:t>
            </a:r>
          </a:p>
          <a:p>
            <a:pPr defTabSz="699496" fontAlgn="base">
              <a:spcBef>
                <a:spcPct val="0"/>
              </a:spcBef>
              <a:spcAft>
                <a:spcPct val="0"/>
              </a:spcAft>
            </a:pPr>
            <a:r>
              <a:rPr lang="en-US" sz="1836" dirty="0">
                <a:solidFill>
                  <a:srgbClr val="000000"/>
                </a:solidFill>
              </a:rPr>
              <a:t>}</a:t>
            </a:r>
          </a:p>
        </p:txBody>
      </p:sp>
      <p:sp>
        <p:nvSpPr>
          <p:cNvPr id="6" name="Rounded Rectangular Callout 5"/>
          <p:cNvSpPr/>
          <p:nvPr/>
        </p:nvSpPr>
        <p:spPr>
          <a:xfrm>
            <a:off x="6436512" y="1597323"/>
            <a:ext cx="3112185" cy="509276"/>
          </a:xfrm>
          <a:prstGeom prst="wedgeRoundRectCallout">
            <a:avLst>
              <a:gd name="adj1" fmla="val -85402"/>
              <a:gd name="adj2" fmla="val -8202"/>
              <a:gd name="adj3" fmla="val 16667"/>
            </a:avLst>
          </a:prstGeom>
          <a:gradFill flip="none" rotWithShape="1">
            <a:gsLst>
              <a:gs pos="0">
                <a:schemeClr val="tx2">
                  <a:lumMod val="60000"/>
                  <a:lumOff val="40000"/>
                </a:schemeClr>
              </a:gs>
              <a:gs pos="63000">
                <a:schemeClr val="accent1">
                  <a:lumMod val="75000"/>
                </a:schemeClr>
              </a:gs>
              <a:gs pos="100000">
                <a:srgbClr val="1008AA"/>
              </a:gs>
            </a:gsLst>
            <a:lin ang="16200000" scaled="1"/>
            <a:tileRect/>
          </a:gradFill>
          <a:ln>
            <a:noFill/>
          </a:ln>
          <a:effectLst>
            <a:outerShdw blurRad="50800" dist="50800" dir="5400000" algn="ctr" rotWithShape="0">
              <a:srgbClr val="000000">
                <a:alpha val="96000"/>
              </a:srgbClr>
            </a:outerShdw>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High-level module</a:t>
            </a:r>
          </a:p>
        </p:txBody>
      </p:sp>
      <p:sp>
        <p:nvSpPr>
          <p:cNvPr id="9" name="Rounded Rectangular Callout 8"/>
          <p:cNvSpPr/>
          <p:nvPr/>
        </p:nvSpPr>
        <p:spPr>
          <a:xfrm>
            <a:off x="7776667" y="3835578"/>
            <a:ext cx="2409519" cy="666720"/>
          </a:xfrm>
          <a:prstGeom prst="wedgeRoundRectCallout">
            <a:avLst>
              <a:gd name="adj1" fmla="val -87599"/>
              <a:gd name="adj2" fmla="val -19154"/>
              <a:gd name="adj3" fmla="val 16667"/>
            </a:avLst>
          </a:prstGeom>
          <a:gradFill flip="none" rotWithShape="1">
            <a:gsLst>
              <a:gs pos="0">
                <a:schemeClr val="tx2">
                  <a:lumMod val="60000"/>
                  <a:lumOff val="40000"/>
                </a:schemeClr>
              </a:gs>
              <a:gs pos="63000">
                <a:schemeClr val="accent1">
                  <a:lumMod val="75000"/>
                </a:schemeClr>
              </a:gs>
              <a:gs pos="100000">
                <a:srgbClr val="1008AA"/>
              </a:gs>
            </a:gsLst>
            <a:lin ang="16200000" scaled="1"/>
            <a:tileRect/>
          </a:gradFill>
          <a:ln>
            <a:noFill/>
          </a:ln>
          <a:effectLst>
            <a:outerShdw blurRad="50800" dist="50800" dir="5400000" algn="ctr" rotWithShape="0">
              <a:srgbClr val="000000">
                <a:alpha val="96000"/>
              </a:srgbClr>
            </a:outerShdw>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Low-level module</a:t>
            </a:r>
          </a:p>
        </p:txBody>
      </p:sp>
      <p:sp>
        <p:nvSpPr>
          <p:cNvPr id="10" name="Rounded Rectangular Callout 9"/>
          <p:cNvSpPr/>
          <p:nvPr/>
        </p:nvSpPr>
        <p:spPr>
          <a:xfrm>
            <a:off x="6436512" y="2734697"/>
            <a:ext cx="2879034" cy="794833"/>
          </a:xfrm>
          <a:prstGeom prst="wedgeRoundRectCallout">
            <a:avLst>
              <a:gd name="adj1" fmla="val -89617"/>
              <a:gd name="adj2" fmla="val 99857"/>
              <a:gd name="adj3" fmla="val 16667"/>
            </a:avLst>
          </a:prstGeom>
          <a:solidFill>
            <a:srgbClr val="C00000"/>
          </a:solidFill>
          <a:ln>
            <a:noFill/>
          </a:ln>
          <a:effectLst>
            <a:outerShdw blurRad="50800" dist="50800" dir="5400000" algn="ctr" rotWithShape="0">
              <a:srgbClr val="000000">
                <a:alpha val="96000"/>
              </a:srgbClr>
            </a:outerShdw>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Oops! Using new to create a module</a:t>
            </a:r>
          </a:p>
        </p:txBody>
      </p:sp>
    </p:spTree>
    <p:extLst>
      <p:ext uri="{BB962C8B-B14F-4D97-AF65-F5344CB8AC3E}">
        <p14:creationId xmlns:p14="http://schemas.microsoft.com/office/powerpoint/2010/main" val="3135979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4673" y="310868"/>
            <a:ext cx="7927128" cy="621736"/>
          </a:xfrm>
        </p:spPr>
        <p:txBody>
          <a:bodyPr>
            <a:normAutofit fontScale="90000"/>
          </a:bodyPr>
          <a:lstStyle/>
          <a:p>
            <a:pPr>
              <a:defRPr/>
            </a:pPr>
            <a:r>
              <a:rPr lang="en-US" b="1" dirty="0"/>
              <a:t>Register</a:t>
            </a:r>
          </a:p>
        </p:txBody>
      </p:sp>
      <p:sp>
        <p:nvSpPr>
          <p:cNvPr id="4" name="Rounded Rectangle 3"/>
          <p:cNvSpPr/>
          <p:nvPr/>
        </p:nvSpPr>
        <p:spPr>
          <a:xfrm>
            <a:off x="2098959" y="1404263"/>
            <a:ext cx="7989045" cy="1725854"/>
          </a:xfrm>
          <a:prstGeom prst="round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99496" fontAlgn="base">
              <a:spcBef>
                <a:spcPct val="0"/>
              </a:spcBef>
              <a:spcAft>
                <a:spcPct val="0"/>
              </a:spcAft>
            </a:pPr>
            <a:r>
              <a:rPr lang="en-US" sz="2448" dirty="0" err="1">
                <a:solidFill>
                  <a:srgbClr val="000000"/>
                </a:solidFill>
              </a:rPr>
              <a:t>var</a:t>
            </a:r>
            <a:r>
              <a:rPr lang="en-US" sz="2448" dirty="0">
                <a:solidFill>
                  <a:srgbClr val="000000"/>
                </a:solidFill>
              </a:rPr>
              <a:t> container = new </a:t>
            </a:r>
            <a:r>
              <a:rPr lang="en-US" sz="2448" dirty="0" err="1">
                <a:solidFill>
                  <a:srgbClr val="000000"/>
                </a:solidFill>
              </a:rPr>
              <a:t>UnityContainer</a:t>
            </a:r>
            <a:r>
              <a:rPr lang="en-US" sz="2448" dirty="0">
                <a:solidFill>
                  <a:srgbClr val="000000"/>
                </a:solidFill>
              </a:rPr>
              <a:t>();</a:t>
            </a:r>
          </a:p>
          <a:p>
            <a:pPr defTabSz="699496" fontAlgn="base">
              <a:spcBef>
                <a:spcPct val="0"/>
              </a:spcBef>
              <a:spcAft>
                <a:spcPct val="0"/>
              </a:spcAft>
            </a:pPr>
            <a:r>
              <a:rPr lang="en-US" sz="2448" dirty="0" err="1">
                <a:solidFill>
                  <a:srgbClr val="000000"/>
                </a:solidFill>
              </a:rPr>
              <a:t>container.RegisterType</a:t>
            </a:r>
            <a:r>
              <a:rPr lang="en-US" sz="2448" dirty="0">
                <a:solidFill>
                  <a:srgbClr val="000000"/>
                </a:solidFill>
              </a:rPr>
              <a:t>&lt;</a:t>
            </a:r>
            <a:r>
              <a:rPr lang="en-US" sz="2448" dirty="0" err="1">
                <a:solidFill>
                  <a:srgbClr val="000000"/>
                </a:solidFill>
              </a:rPr>
              <a:t>IMyInterface</a:t>
            </a:r>
            <a:r>
              <a:rPr lang="en-US" sz="2448" dirty="0">
                <a:solidFill>
                  <a:srgbClr val="000000"/>
                </a:solidFill>
              </a:rPr>
              <a:t>, </a:t>
            </a:r>
            <a:r>
              <a:rPr lang="en-US" sz="2448" dirty="0" err="1">
                <a:solidFill>
                  <a:srgbClr val="000000"/>
                </a:solidFill>
              </a:rPr>
              <a:t>MyClass</a:t>
            </a:r>
            <a:r>
              <a:rPr lang="en-US" sz="2448" dirty="0">
                <a:solidFill>
                  <a:srgbClr val="000000"/>
                </a:solidFill>
              </a:rPr>
              <a:t>&gt;();</a:t>
            </a:r>
          </a:p>
        </p:txBody>
      </p:sp>
    </p:spTree>
    <p:extLst>
      <p:ext uri="{BB962C8B-B14F-4D97-AF65-F5344CB8AC3E}">
        <p14:creationId xmlns:p14="http://schemas.microsoft.com/office/powerpoint/2010/main" val="98040805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4673" y="310868"/>
            <a:ext cx="7927128" cy="621736"/>
          </a:xfrm>
        </p:spPr>
        <p:txBody>
          <a:bodyPr>
            <a:normAutofit fontScale="90000"/>
          </a:bodyPr>
          <a:lstStyle/>
          <a:p>
            <a:pPr>
              <a:defRPr/>
            </a:pPr>
            <a:r>
              <a:rPr lang="en-US" b="1" dirty="0"/>
              <a:t>Resolve</a:t>
            </a:r>
          </a:p>
        </p:txBody>
      </p:sp>
      <p:sp>
        <p:nvSpPr>
          <p:cNvPr id="4" name="Rounded Rectangle 3"/>
          <p:cNvSpPr/>
          <p:nvPr/>
        </p:nvSpPr>
        <p:spPr>
          <a:xfrm>
            <a:off x="2098959" y="1404263"/>
            <a:ext cx="7989045" cy="1725854"/>
          </a:xfrm>
          <a:prstGeom prst="round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99496" fontAlgn="base">
              <a:spcBef>
                <a:spcPct val="0"/>
              </a:spcBef>
              <a:spcAft>
                <a:spcPct val="0"/>
              </a:spcAft>
            </a:pPr>
            <a:r>
              <a:rPr lang="en-US" sz="2448" dirty="0" err="1">
                <a:solidFill>
                  <a:srgbClr val="000000"/>
                </a:solidFill>
              </a:rPr>
              <a:t>var</a:t>
            </a:r>
            <a:r>
              <a:rPr lang="en-US" sz="2448" dirty="0">
                <a:solidFill>
                  <a:srgbClr val="000000"/>
                </a:solidFill>
              </a:rPr>
              <a:t> service = </a:t>
            </a:r>
            <a:r>
              <a:rPr lang="en-US" sz="2448" dirty="0" err="1">
                <a:solidFill>
                  <a:srgbClr val="000000"/>
                </a:solidFill>
              </a:rPr>
              <a:t>container.Resolve</a:t>
            </a:r>
            <a:r>
              <a:rPr lang="en-US" sz="2448" dirty="0">
                <a:solidFill>
                  <a:srgbClr val="000000"/>
                </a:solidFill>
              </a:rPr>
              <a:t>&lt;</a:t>
            </a:r>
            <a:r>
              <a:rPr lang="en-US" sz="2448" dirty="0" err="1">
                <a:solidFill>
                  <a:srgbClr val="000000"/>
                </a:solidFill>
              </a:rPr>
              <a:t>MyController</a:t>
            </a:r>
            <a:r>
              <a:rPr lang="en-US" sz="2448" dirty="0">
                <a:solidFill>
                  <a:srgbClr val="000000"/>
                </a:solidFill>
              </a:rPr>
              <a:t>&gt;();</a:t>
            </a:r>
          </a:p>
        </p:txBody>
      </p:sp>
    </p:spTree>
    <p:extLst>
      <p:ext uri="{BB962C8B-B14F-4D97-AF65-F5344CB8AC3E}">
        <p14:creationId xmlns:p14="http://schemas.microsoft.com/office/powerpoint/2010/main" val="151269833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Code Example of DI</a:t>
            </a:r>
          </a:p>
        </p:txBody>
      </p:sp>
      <p:sp>
        <p:nvSpPr>
          <p:cNvPr id="4" name="Text Placeholder 3"/>
          <p:cNvSpPr>
            <a:spLocks noGrp="1"/>
          </p:cNvSpPr>
          <p:nvPr>
            <p:ph type="body" sz="quarter" idx="10"/>
          </p:nvPr>
        </p:nvSpPr>
        <p:spPr>
          <a:xfrm>
            <a:off x="274639" y="1212849"/>
            <a:ext cx="11889564" cy="3656386"/>
          </a:xfrm>
        </p:spPr>
        <p:txBody>
          <a:bodyPr/>
          <a:lstStyle/>
          <a:p>
            <a:pPr lvl="1"/>
            <a:r>
              <a:rPr lang="en-US" sz="2400" dirty="0"/>
              <a:t>A </a:t>
            </a:r>
            <a:r>
              <a:rPr lang="en-US" sz="2400" dirty="0" err="1"/>
              <a:t>asdasdasdasdafor</a:t>
            </a:r>
            <a:r>
              <a:rPr lang="en-US" sz="2400" dirty="0"/>
              <a:t> running </a:t>
            </a:r>
            <a:r>
              <a:rPr lang="en-US" sz="2400" dirty="0">
                <a:solidFill>
                  <a:schemeClr val="tx2"/>
                </a:solidFill>
              </a:rPr>
              <a:t>large-scale parallel</a:t>
            </a:r>
            <a:r>
              <a:rPr lang="en-US" sz="2400" dirty="0"/>
              <a:t> and </a:t>
            </a:r>
            <a:r>
              <a:rPr lang="en-US" sz="2400" dirty="0">
                <a:solidFill>
                  <a:schemeClr val="tx2"/>
                </a:solidFill>
              </a:rPr>
              <a:t>high-performance computing</a:t>
            </a:r>
            <a:r>
              <a:rPr lang="en-US" sz="2400" dirty="0"/>
              <a:t> (HPC) applications efficiently in the cloud. </a:t>
            </a:r>
          </a:p>
          <a:p>
            <a:pPr lvl="1"/>
            <a:endParaRPr lang="en-US" sz="2400" dirty="0"/>
          </a:p>
          <a:p>
            <a:pPr lvl="1"/>
            <a:r>
              <a:rPr lang="en-US" sz="2400" dirty="0"/>
              <a:t>Azure Batch schedules compute-intensive work to run on a managed collection of </a:t>
            </a:r>
            <a:r>
              <a:rPr lang="en-US" sz="2400" dirty="0">
                <a:solidFill>
                  <a:schemeClr val="tx2"/>
                </a:solidFill>
              </a:rPr>
              <a:t>virtual machines</a:t>
            </a:r>
            <a:r>
              <a:rPr lang="en-US" sz="2400" dirty="0"/>
              <a:t>, and can </a:t>
            </a:r>
            <a:r>
              <a:rPr lang="en-US" sz="2400" dirty="0">
                <a:solidFill>
                  <a:schemeClr val="tx2"/>
                </a:solidFill>
              </a:rPr>
              <a:t>automatically scale</a:t>
            </a:r>
            <a:r>
              <a:rPr lang="en-US" sz="2400" dirty="0"/>
              <a:t> compute resources to meet the needs of your jobs.</a:t>
            </a:r>
          </a:p>
        </p:txBody>
      </p:sp>
    </p:spTree>
    <p:extLst>
      <p:ext uri="{BB962C8B-B14F-4D97-AF65-F5344CB8AC3E}">
        <p14:creationId xmlns:p14="http://schemas.microsoft.com/office/powerpoint/2010/main" val="313280633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5400" dirty="0"/>
              <a:t>When NOT to use DI.</a:t>
            </a:r>
            <a:endParaRPr lang="en-US" dirty="0"/>
          </a:p>
        </p:txBody>
      </p:sp>
    </p:spTree>
    <p:extLst>
      <p:ext uri="{BB962C8B-B14F-4D97-AF65-F5344CB8AC3E}">
        <p14:creationId xmlns:p14="http://schemas.microsoft.com/office/powerpoint/2010/main" val="3431844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NOT to use DI</a:t>
            </a:r>
          </a:p>
        </p:txBody>
      </p:sp>
      <p:sp>
        <p:nvSpPr>
          <p:cNvPr id="4" name="Text Placeholder 3"/>
          <p:cNvSpPr>
            <a:spLocks noGrp="1"/>
          </p:cNvSpPr>
          <p:nvPr>
            <p:ph type="body" sz="quarter" idx="10"/>
          </p:nvPr>
        </p:nvSpPr>
        <p:spPr>
          <a:xfrm>
            <a:off x="274639" y="1212849"/>
            <a:ext cx="11889564" cy="4545860"/>
          </a:xfrm>
        </p:spPr>
        <p:txBody>
          <a:bodyPr/>
          <a:lstStyle/>
          <a:p>
            <a:pPr lvl="1"/>
            <a:r>
              <a:rPr lang="en-US" sz="2600" dirty="0"/>
              <a:t>Small projects</a:t>
            </a:r>
          </a:p>
          <a:p>
            <a:pPr lvl="2"/>
            <a:r>
              <a:rPr lang="en-US" sz="2600" dirty="0"/>
              <a:t>It can be overkill for simple small projects and add complexity for no good reason</a:t>
            </a:r>
          </a:p>
          <a:p>
            <a:pPr lvl="1"/>
            <a:r>
              <a:rPr lang="en-US" sz="2600" dirty="0"/>
              <a:t>Functional programs (as opposed to object oriented)</a:t>
            </a:r>
          </a:p>
          <a:p>
            <a:pPr lvl="1"/>
            <a:r>
              <a:rPr lang="en-US" sz="2600" dirty="0"/>
              <a:t>Some legacy applications or pre-existing ones with a difficult architecture</a:t>
            </a:r>
          </a:p>
          <a:p>
            <a:pPr lvl="2"/>
            <a:r>
              <a:rPr lang="en-US" sz="2600" dirty="0"/>
              <a:t>If you try to implement DI’s specific way of layering and decoupling onto an existing old application it could cause problems if the original app was not build with inversion of control in mind.</a:t>
            </a:r>
          </a:p>
          <a:p>
            <a:pPr lvl="1"/>
            <a:r>
              <a:rPr lang="en-US" sz="2600" dirty="0"/>
              <a:t>If you have many junior developers on the team, it could pose an issue and extra confusion to them. Consider taking time out to teach the junior developers how to use this if they will work on a project with DI. </a:t>
            </a:r>
          </a:p>
        </p:txBody>
      </p:sp>
    </p:spTree>
    <p:extLst>
      <p:ext uri="{BB962C8B-B14F-4D97-AF65-F5344CB8AC3E}">
        <p14:creationId xmlns:p14="http://schemas.microsoft.com/office/powerpoint/2010/main" val="293387135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16748" y="830262"/>
            <a:ext cx="11889564" cy="917575"/>
          </a:xfrm>
        </p:spPr>
        <p:txBody>
          <a:bodyPr/>
          <a:lstStyle/>
          <a:p>
            <a:r>
              <a:rPr lang="en-US" dirty="0">
                <a:solidFill>
                  <a:schemeClr val="bg1"/>
                </a:solidFill>
              </a:rPr>
              <a:t>Labs on Dependency Injection Frameworks</a:t>
            </a:r>
          </a:p>
        </p:txBody>
      </p:sp>
      <p:sp>
        <p:nvSpPr>
          <p:cNvPr id="3" name="Content Placeholder 2"/>
          <p:cNvSpPr>
            <a:spLocks noGrp="1"/>
          </p:cNvSpPr>
          <p:nvPr>
            <p:ph idx="1"/>
          </p:nvPr>
        </p:nvSpPr>
        <p:spPr>
          <a:xfrm>
            <a:off x="359981" y="3268662"/>
            <a:ext cx="11887198" cy="2769989"/>
          </a:xfrm>
        </p:spPr>
        <p:txBody>
          <a:bodyPr/>
          <a:lstStyle/>
          <a:p>
            <a:pPr marL="0" indent="0">
              <a:buNone/>
            </a:pPr>
            <a:r>
              <a:rPr lang="en-US" dirty="0">
                <a:solidFill>
                  <a:schemeClr val="bg1"/>
                </a:solidFill>
              </a:rPr>
              <a:t>Please complete all 3 labs</a:t>
            </a:r>
          </a:p>
          <a:p>
            <a:r>
              <a:rPr lang="en-US" dirty="0">
                <a:solidFill>
                  <a:schemeClr val="bg1"/>
                </a:solidFill>
              </a:rPr>
              <a:t>04a DI with </a:t>
            </a:r>
            <a:r>
              <a:rPr lang="en-US" dirty="0" err="1">
                <a:solidFill>
                  <a:schemeClr val="bg1"/>
                </a:solidFill>
              </a:rPr>
              <a:t>Mef</a:t>
            </a:r>
            <a:endParaRPr lang="en-US" dirty="0">
              <a:solidFill>
                <a:schemeClr val="bg1"/>
              </a:solidFill>
            </a:endParaRPr>
          </a:p>
          <a:p>
            <a:r>
              <a:rPr lang="en-US" dirty="0">
                <a:solidFill>
                  <a:schemeClr val="bg1"/>
                </a:solidFill>
              </a:rPr>
              <a:t>04b DI with Mef2</a:t>
            </a:r>
          </a:p>
          <a:p>
            <a:r>
              <a:rPr lang="en-US" dirty="0">
                <a:solidFill>
                  <a:schemeClr val="bg1"/>
                </a:solidFill>
              </a:rPr>
              <a:t>04c DI with Unity</a:t>
            </a:r>
          </a:p>
        </p:txBody>
      </p:sp>
    </p:spTree>
    <p:extLst>
      <p:ext uri="{BB962C8B-B14F-4D97-AF65-F5344CB8AC3E}">
        <p14:creationId xmlns:p14="http://schemas.microsoft.com/office/powerpoint/2010/main" val="230441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B49DFE-1CA2-4D5D-A6D4-9A503BDB4EEF}"/>
              </a:ext>
            </a:extLst>
          </p:cNvPr>
          <p:cNvSpPr/>
          <p:nvPr/>
        </p:nvSpPr>
        <p:spPr>
          <a:xfrm>
            <a:off x="4237037" y="3040062"/>
            <a:ext cx="3033203" cy="830997"/>
          </a:xfrm>
          <a:prstGeom prst="rect">
            <a:avLst/>
          </a:prstGeom>
        </p:spPr>
        <p:txBody>
          <a:bodyPr wrap="none">
            <a:spAutoFit/>
          </a:bodyPr>
          <a:lstStyle/>
          <a:p>
            <a:r>
              <a:rPr lang="en-US" sz="4800" dirty="0">
                <a:latin typeface="+mj-lt"/>
              </a:rPr>
              <a:t>Thank you!</a:t>
            </a:r>
          </a:p>
        </p:txBody>
      </p:sp>
    </p:spTree>
    <p:extLst>
      <p:ext uri="{BB962C8B-B14F-4D97-AF65-F5344CB8AC3E}">
        <p14:creationId xmlns:p14="http://schemas.microsoft.com/office/powerpoint/2010/main" val="12297260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Types of DI</a:t>
            </a:r>
          </a:p>
        </p:txBody>
      </p:sp>
      <p:sp>
        <p:nvSpPr>
          <p:cNvPr id="4" name="Text Placeholder 3"/>
          <p:cNvSpPr>
            <a:spLocks noGrp="1"/>
          </p:cNvSpPr>
          <p:nvPr>
            <p:ph type="body" sz="quarter" idx="10"/>
          </p:nvPr>
        </p:nvSpPr>
        <p:spPr>
          <a:xfrm>
            <a:off x="274639" y="1212849"/>
            <a:ext cx="11889564" cy="4795159"/>
          </a:xfrm>
        </p:spPr>
        <p:txBody>
          <a:bodyPr/>
          <a:lstStyle/>
          <a:p>
            <a:pPr lvl="1"/>
            <a:r>
              <a:rPr lang="en-US" sz="2800" dirty="0"/>
              <a:t>There are at least three ways an object can receive a reference to an external module:</a:t>
            </a:r>
          </a:p>
          <a:p>
            <a:pPr lvl="1"/>
            <a:endParaRPr lang="en-US" sz="2800" dirty="0"/>
          </a:p>
          <a:p>
            <a:pPr lvl="1"/>
            <a:r>
              <a:rPr lang="en-US" sz="2800" dirty="0">
                <a:solidFill>
                  <a:schemeClr val="tx2"/>
                </a:solidFill>
              </a:rPr>
              <a:t>constructor injection</a:t>
            </a:r>
            <a:r>
              <a:rPr lang="en-US" sz="2800" dirty="0"/>
              <a:t>: the dependencies are provided through a class constructor.</a:t>
            </a:r>
          </a:p>
          <a:p>
            <a:pPr lvl="1"/>
            <a:r>
              <a:rPr lang="en-US" sz="2800" dirty="0">
                <a:solidFill>
                  <a:schemeClr val="tx2"/>
                </a:solidFill>
              </a:rPr>
              <a:t>setter injection</a:t>
            </a:r>
            <a:r>
              <a:rPr lang="en-US" sz="2800" dirty="0"/>
              <a:t>: the client exposes a setter method that the injector uses to inject the dependency.</a:t>
            </a:r>
          </a:p>
          <a:p>
            <a:pPr lvl="1"/>
            <a:r>
              <a:rPr lang="en-US" sz="2800" dirty="0">
                <a:solidFill>
                  <a:schemeClr val="tx2"/>
                </a:solidFill>
              </a:rPr>
              <a:t>interface injection</a:t>
            </a:r>
            <a:r>
              <a:rPr lang="en-US" sz="2800" dirty="0"/>
              <a:t>: the dependency provides an injector method that will inject the dependency into any client passed to it. Clients must implement an interface that exposes a setter method that accepts the dependency.</a:t>
            </a:r>
          </a:p>
        </p:txBody>
      </p:sp>
    </p:spTree>
    <p:extLst>
      <p:ext uri="{BB962C8B-B14F-4D97-AF65-F5344CB8AC3E}">
        <p14:creationId xmlns:p14="http://schemas.microsoft.com/office/powerpoint/2010/main" val="2492218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Types of DI</a:t>
            </a:r>
          </a:p>
        </p:txBody>
      </p:sp>
      <p:sp>
        <p:nvSpPr>
          <p:cNvPr id="4" name="Text Placeholder 3"/>
          <p:cNvSpPr>
            <a:spLocks noGrp="1"/>
          </p:cNvSpPr>
          <p:nvPr>
            <p:ph type="body" sz="quarter" idx="10"/>
          </p:nvPr>
        </p:nvSpPr>
        <p:spPr>
          <a:xfrm>
            <a:off x="274639" y="1212849"/>
            <a:ext cx="11889564" cy="2942344"/>
          </a:xfrm>
        </p:spPr>
        <p:txBody>
          <a:bodyPr/>
          <a:lstStyle/>
          <a:p>
            <a:pPr lvl="1"/>
            <a:r>
              <a:rPr lang="en-US" sz="2800" dirty="0">
                <a:solidFill>
                  <a:schemeClr val="tx2"/>
                </a:solidFill>
              </a:rPr>
              <a:t>constructor injection</a:t>
            </a:r>
            <a:r>
              <a:rPr lang="en-US" sz="2800" dirty="0"/>
              <a:t>: </a:t>
            </a:r>
          </a:p>
          <a:p>
            <a:pPr marL="297971" lvl="1" indent="0">
              <a:buNone/>
            </a:pPr>
            <a:endParaRPr lang="en-US" sz="2800" dirty="0">
              <a:solidFill>
                <a:schemeClr val="tx2"/>
              </a:solidFill>
            </a:endParaRPr>
          </a:p>
          <a:p>
            <a:pPr lvl="1"/>
            <a:endParaRPr lang="en-US" sz="2800" dirty="0">
              <a:solidFill>
                <a:schemeClr val="tx2"/>
              </a:solidFill>
            </a:endParaRPr>
          </a:p>
          <a:p>
            <a:pPr lvl="1"/>
            <a:endParaRPr lang="en-US" sz="2800" dirty="0">
              <a:solidFill>
                <a:schemeClr val="tx2"/>
              </a:solidFill>
            </a:endParaRPr>
          </a:p>
          <a:p>
            <a:pPr lvl="1"/>
            <a:endParaRPr lang="en-US" sz="2800" dirty="0">
              <a:solidFill>
                <a:schemeClr val="tx2"/>
              </a:solidFill>
            </a:endParaRPr>
          </a:p>
          <a:p>
            <a:pPr lvl="1"/>
            <a:r>
              <a:rPr lang="en-US" sz="2800" dirty="0">
                <a:solidFill>
                  <a:schemeClr val="tx2"/>
                </a:solidFill>
              </a:rPr>
              <a:t>setter injection</a:t>
            </a:r>
            <a:r>
              <a:rPr lang="en-US" sz="2800" dirty="0"/>
              <a:t>: </a:t>
            </a:r>
          </a:p>
        </p:txBody>
      </p:sp>
      <p:sp>
        <p:nvSpPr>
          <p:cNvPr id="3" name="Rectangle 1">
            <a:extLst>
              <a:ext uri="{FF2B5EF4-FFF2-40B4-BE49-F238E27FC236}">
                <a16:creationId xmlns:a16="http://schemas.microsoft.com/office/drawing/2014/main" id="{E4FA2885-0F27-4B78-96B7-C99E7BBA1F79}"/>
              </a:ext>
            </a:extLst>
          </p:cNvPr>
          <p:cNvSpPr>
            <a:spLocks noChangeArrowheads="1"/>
          </p:cNvSpPr>
          <p:nvPr/>
        </p:nvSpPr>
        <p:spPr bwMode="auto">
          <a:xfrm>
            <a:off x="1112837" y="1745409"/>
            <a:ext cx="8153400" cy="64633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812B459D-0556-4C0D-BCE7-9E670DDDC62A}"/>
              </a:ext>
            </a:extLst>
          </p:cNvPr>
          <p:cNvPicPr>
            <a:picLocks noChangeAspect="1"/>
          </p:cNvPicPr>
          <p:nvPr/>
        </p:nvPicPr>
        <p:blipFill>
          <a:blip r:embed="rId3"/>
          <a:stretch>
            <a:fillRect/>
          </a:stretch>
        </p:blipFill>
        <p:spPr>
          <a:xfrm>
            <a:off x="731837" y="1668463"/>
            <a:ext cx="9906000" cy="2047962"/>
          </a:xfrm>
          <a:prstGeom prst="rect">
            <a:avLst/>
          </a:prstGeom>
        </p:spPr>
      </p:pic>
      <p:pic>
        <p:nvPicPr>
          <p:cNvPr id="7" name="Picture 6">
            <a:extLst>
              <a:ext uri="{FF2B5EF4-FFF2-40B4-BE49-F238E27FC236}">
                <a16:creationId xmlns:a16="http://schemas.microsoft.com/office/drawing/2014/main" id="{426A84BE-DE19-4C1C-A2DE-FB9634982AFB}"/>
              </a:ext>
            </a:extLst>
          </p:cNvPr>
          <p:cNvPicPr>
            <a:picLocks noChangeAspect="1"/>
          </p:cNvPicPr>
          <p:nvPr/>
        </p:nvPicPr>
        <p:blipFill>
          <a:blip r:embed="rId4"/>
          <a:stretch>
            <a:fillRect/>
          </a:stretch>
        </p:blipFill>
        <p:spPr>
          <a:xfrm>
            <a:off x="966383" y="4259262"/>
            <a:ext cx="10506075" cy="1943100"/>
          </a:xfrm>
          <a:prstGeom prst="rect">
            <a:avLst/>
          </a:prstGeom>
        </p:spPr>
      </p:pic>
    </p:spTree>
    <p:extLst>
      <p:ext uri="{BB962C8B-B14F-4D97-AF65-F5344CB8AC3E}">
        <p14:creationId xmlns:p14="http://schemas.microsoft.com/office/powerpoint/2010/main" val="11867695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Types of DI</a:t>
            </a:r>
          </a:p>
        </p:txBody>
      </p:sp>
      <p:sp>
        <p:nvSpPr>
          <p:cNvPr id="4" name="Text Placeholder 3"/>
          <p:cNvSpPr>
            <a:spLocks noGrp="1"/>
          </p:cNvSpPr>
          <p:nvPr>
            <p:ph type="body" sz="quarter" idx="10"/>
          </p:nvPr>
        </p:nvSpPr>
        <p:spPr>
          <a:xfrm>
            <a:off x="274639" y="1212849"/>
            <a:ext cx="11889564" cy="572464"/>
          </a:xfrm>
        </p:spPr>
        <p:txBody>
          <a:bodyPr/>
          <a:lstStyle/>
          <a:p>
            <a:pPr lvl="1"/>
            <a:r>
              <a:rPr lang="en-US" sz="2800" dirty="0">
                <a:solidFill>
                  <a:schemeClr val="tx2"/>
                </a:solidFill>
              </a:rPr>
              <a:t>interface injection</a:t>
            </a:r>
            <a:r>
              <a:rPr lang="en-US" sz="2800" dirty="0"/>
              <a:t>:</a:t>
            </a:r>
          </a:p>
        </p:txBody>
      </p:sp>
      <p:pic>
        <p:nvPicPr>
          <p:cNvPr id="5" name="Picture 4">
            <a:extLst>
              <a:ext uri="{FF2B5EF4-FFF2-40B4-BE49-F238E27FC236}">
                <a16:creationId xmlns:a16="http://schemas.microsoft.com/office/drawing/2014/main" id="{75595A3A-C8C8-47F2-A6BA-AC3868FBEDC0}"/>
              </a:ext>
            </a:extLst>
          </p:cNvPr>
          <p:cNvPicPr>
            <a:picLocks noChangeAspect="1"/>
          </p:cNvPicPr>
          <p:nvPr/>
        </p:nvPicPr>
        <p:blipFill>
          <a:blip r:embed="rId3"/>
          <a:stretch>
            <a:fillRect/>
          </a:stretch>
        </p:blipFill>
        <p:spPr>
          <a:xfrm>
            <a:off x="1036637" y="1785313"/>
            <a:ext cx="8217686" cy="5086350"/>
          </a:xfrm>
          <a:prstGeom prst="rect">
            <a:avLst/>
          </a:prstGeom>
        </p:spPr>
      </p:pic>
    </p:spTree>
    <p:extLst>
      <p:ext uri="{BB962C8B-B14F-4D97-AF65-F5344CB8AC3E}">
        <p14:creationId xmlns:p14="http://schemas.microsoft.com/office/powerpoint/2010/main" val="32209356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4673" y="310868"/>
            <a:ext cx="7927128" cy="1041084"/>
          </a:xfrm>
        </p:spPr>
        <p:txBody>
          <a:bodyPr>
            <a:normAutofit/>
          </a:bodyPr>
          <a:lstStyle/>
          <a:p>
            <a:pPr>
              <a:defRPr/>
            </a:pPr>
            <a:r>
              <a:rPr lang="en-US" b="1" dirty="0"/>
              <a:t>Tight Coupling</a:t>
            </a:r>
          </a:p>
        </p:txBody>
      </p:sp>
      <p:sp>
        <p:nvSpPr>
          <p:cNvPr id="3" name="Content Placeholder 2"/>
          <p:cNvSpPr>
            <a:spLocks noGrp="1"/>
          </p:cNvSpPr>
          <p:nvPr>
            <p:ph idx="1"/>
          </p:nvPr>
        </p:nvSpPr>
        <p:spPr>
          <a:xfrm>
            <a:off x="1935935" y="1266096"/>
            <a:ext cx="8722766" cy="4663017"/>
          </a:xfrm>
        </p:spPr>
        <p:txBody>
          <a:bodyPr>
            <a:normAutofit/>
          </a:bodyPr>
          <a:lstStyle/>
          <a:p>
            <a:pPr>
              <a:buFont typeface="Wingdings 2"/>
              <a:buChar char=""/>
              <a:defRPr/>
            </a:pPr>
            <a:r>
              <a:rPr lang="en-US" sz="2856" dirty="0"/>
              <a:t>Component </a:t>
            </a:r>
            <a:r>
              <a:rPr lang="en-US" sz="2856" dirty="0">
                <a:solidFill>
                  <a:schemeClr val="tx2"/>
                </a:solidFill>
                <a:latin typeface="Segoe Print" panose="02000600000000000000" pitchFamily="2" charset="0"/>
              </a:rPr>
              <a:t>responsible</a:t>
            </a:r>
            <a:r>
              <a:rPr lang="en-US" sz="2856" dirty="0"/>
              <a:t> for instantiating dependent classes </a:t>
            </a:r>
          </a:p>
          <a:p>
            <a:pPr lvl="1">
              <a:buFont typeface="Wingdings 2"/>
              <a:buChar char=""/>
              <a:defRPr/>
            </a:pPr>
            <a:r>
              <a:rPr lang="en-US" sz="2448" dirty="0"/>
              <a:t>Concrete classes “</a:t>
            </a:r>
            <a:r>
              <a:rPr lang="en-US" sz="2448" dirty="0">
                <a:solidFill>
                  <a:schemeClr val="tx2"/>
                </a:solidFill>
                <a:latin typeface="Segoe Print" panose="02000600000000000000" pitchFamily="2" charset="0"/>
              </a:rPr>
              <a:t>hard-coded</a:t>
            </a:r>
            <a:r>
              <a:rPr lang="en-US" sz="2448" dirty="0"/>
              <a:t>” in class</a:t>
            </a:r>
          </a:p>
          <a:p>
            <a:pPr lvl="1">
              <a:buFont typeface="Wingdings 2"/>
              <a:buChar char=""/>
              <a:defRPr/>
            </a:pPr>
            <a:r>
              <a:rPr lang="en-US" sz="2448" dirty="0"/>
              <a:t>Resistant to change/difficult to test</a:t>
            </a:r>
          </a:p>
          <a:p>
            <a:pPr lvl="1">
              <a:buFont typeface="Wingdings 2"/>
              <a:buChar char=""/>
              <a:defRPr/>
            </a:pPr>
            <a:r>
              <a:rPr lang="en-US" sz="2448" dirty="0"/>
              <a:t>Change to dependent class can directly affect component</a:t>
            </a:r>
          </a:p>
          <a:p>
            <a:pPr lvl="1">
              <a:buFont typeface="Wingdings 2"/>
              <a:buChar char=""/>
              <a:defRPr/>
            </a:pPr>
            <a:r>
              <a:rPr lang="en-US" sz="2448" dirty="0"/>
              <a:t>Change to dependent class requires recompiling and testing component</a:t>
            </a:r>
          </a:p>
          <a:p>
            <a:pPr lvl="1">
              <a:buFont typeface="Wingdings 2"/>
              <a:buChar char=""/>
              <a:defRPr/>
            </a:pPr>
            <a:r>
              <a:rPr lang="en-US" sz="2448" dirty="0"/>
              <a:t>Difficult to quickly </a:t>
            </a:r>
            <a:r>
              <a:rPr lang="en-US" sz="2448" dirty="0">
                <a:solidFill>
                  <a:schemeClr val="tx2"/>
                </a:solidFill>
                <a:latin typeface="Segoe Print" panose="02000600000000000000" pitchFamily="2" charset="0"/>
              </a:rPr>
              <a:t>swap-out</a:t>
            </a:r>
            <a:r>
              <a:rPr lang="en-US" sz="2448" dirty="0">
                <a:solidFill>
                  <a:schemeClr val="tx2"/>
                </a:solidFill>
              </a:rPr>
              <a:t> </a:t>
            </a:r>
            <a:r>
              <a:rPr lang="en-US" sz="2448" dirty="0"/>
              <a:t>dependent classes for testing and such</a:t>
            </a:r>
          </a:p>
          <a:p>
            <a:pPr>
              <a:spcBef>
                <a:spcPts val="1836"/>
              </a:spcBef>
              <a:buFont typeface="Wingdings 2"/>
              <a:buChar char=""/>
              <a:defRPr/>
            </a:pPr>
            <a:r>
              <a:rPr lang="en-US" sz="2856" dirty="0"/>
              <a:t>Considered </a:t>
            </a:r>
            <a:r>
              <a:rPr lang="en-US" sz="2856" dirty="0">
                <a:solidFill>
                  <a:schemeClr val="tx2"/>
                </a:solidFill>
                <a:latin typeface="Segoe Print" pitchFamily="2" charset="0"/>
              </a:rPr>
              <a:t>liability</a:t>
            </a:r>
            <a:r>
              <a:rPr lang="en-US" sz="2856" dirty="0">
                <a:solidFill>
                  <a:srgbClr val="C00000"/>
                </a:solidFill>
                <a:latin typeface="Segoe Print" pitchFamily="2" charset="0"/>
              </a:rPr>
              <a:t> </a:t>
            </a:r>
            <a:r>
              <a:rPr lang="en-US" sz="2856" dirty="0"/>
              <a:t>in your design</a:t>
            </a:r>
          </a:p>
          <a:p>
            <a:pPr marL="279779" indent="-279779">
              <a:spcBef>
                <a:spcPts val="1836"/>
              </a:spcBef>
              <a:buFont typeface="Wingdings 2"/>
              <a:buChar char=""/>
              <a:defRPr/>
            </a:pPr>
            <a:endParaRPr lang="en-US" sz="3264" dirty="0"/>
          </a:p>
        </p:txBody>
      </p:sp>
    </p:spTree>
    <p:extLst>
      <p:ext uri="{BB962C8B-B14F-4D97-AF65-F5344CB8AC3E}">
        <p14:creationId xmlns:p14="http://schemas.microsoft.com/office/powerpoint/2010/main" val="2616034027"/>
      </p:ext>
    </p:extLst>
  </p:cSld>
  <p:clrMapOvr>
    <a:masterClrMapping/>
  </p:clrMapOvr>
  <p:transition>
    <p:fade/>
  </p:transition>
</p:sld>
</file>

<file path=ppt/theme/theme1.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 id="{23F76093-1046-4AF3-84AA-19C5D2FB0852}" vid="{1C71AE89-6A47-41A8-9720-D10C4E6044B9}"/>
    </a:ext>
  </a:extLst>
</a:theme>
</file>

<file path=ppt/theme/theme3.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4.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5.xml><?xml version="1.0" encoding="utf-8"?>
<a:theme xmlns:a="http://schemas.openxmlformats.org/drawingml/2006/main" name="2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6.xml><?xml version="1.0" encoding="utf-8"?>
<a:theme xmlns:a="http://schemas.openxmlformats.org/drawingml/2006/main" name="3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7.xml><?xml version="1.0" encoding="utf-8"?>
<a:theme xmlns:a="http://schemas.openxmlformats.org/drawingml/2006/main" name="4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8.xml><?xml version="1.0" encoding="utf-8"?>
<a:theme xmlns:a="http://schemas.openxmlformats.org/drawingml/2006/main" name="WPC2010_breakout_arcguide[1]">
  <a:themeElements>
    <a:clrScheme name="MCS">
      <a:dk1>
        <a:srgbClr val="595959"/>
      </a:dk1>
      <a:lt1>
        <a:srgbClr val="FFFFFF"/>
      </a:lt1>
      <a:dk2>
        <a:srgbClr val="0070C0"/>
      </a:dk2>
      <a:lt2>
        <a:srgbClr val="DDDDDD"/>
      </a:lt2>
      <a:accent1>
        <a:srgbClr val="5191CD"/>
      </a:accent1>
      <a:accent2>
        <a:srgbClr val="2D86E7"/>
      </a:accent2>
      <a:accent3>
        <a:srgbClr val="A4D7F4"/>
      </a:accent3>
      <a:accent4>
        <a:srgbClr val="7AA23A"/>
      </a:accent4>
      <a:accent5>
        <a:srgbClr val="FFC211"/>
      </a:accent5>
      <a:accent6>
        <a:srgbClr val="C94409"/>
      </a:accent6>
      <a:hlink>
        <a:srgbClr val="5191CD"/>
      </a:hlink>
      <a:folHlink>
        <a:srgbClr val="595959"/>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marL="0" marR="0" indent="0" algn="l" defTabSz="914363" rtl="0" eaLnBrk="1" fontAlgn="auto" latinLnBrk="0" hangingPunct="1">
          <a:lnSpc>
            <a:spcPct val="100000"/>
          </a:lnSpc>
          <a:spcBef>
            <a:spcPct val="0"/>
          </a:spcBef>
          <a:spcAft>
            <a:spcPts val="0"/>
          </a:spcAft>
          <a:buClrTx/>
          <a:buSzTx/>
          <a:buFontTx/>
          <a:buNone/>
          <a:tabLst/>
          <a:defRPr kumimoji="0" sz="1600" b="0" i="0" u="none" strike="noStrike" kern="1200" cap="none" spc="0" normalizeH="0" baseline="0" noProof="0" dirty="0" smtClean="0">
            <a:ln w="3175">
              <a:noFill/>
            </a:ln>
            <a:solidFill>
              <a:schemeClr val="bg1"/>
            </a:solidFill>
            <a:effectLst/>
            <a:uLnTx/>
            <a:uFillTx/>
            <a:latin typeface="Segoe UI Light" pitchFamily="34" charset="0"/>
            <a:ea typeface="Verdana" pitchFamily="34" charset="0"/>
            <a:cs typeface="Verdana" pitchFamily="34" charset="0"/>
          </a:defRPr>
        </a:defPPr>
      </a:lstStyle>
    </a:txDef>
  </a:objectDefaults>
  <a:extraClrSchemeLst/>
</a:theme>
</file>

<file path=ppt/theme/theme9.xml><?xml version="1.0" encoding="utf-8"?>
<a:theme xmlns:a="http://schemas.openxmlformats.org/drawingml/2006/main" name="1_WPC2010_breakout_arcguide[1]">
  <a:themeElements>
    <a:clrScheme name="MCS">
      <a:dk1>
        <a:srgbClr val="595959"/>
      </a:dk1>
      <a:lt1>
        <a:srgbClr val="FFFFFF"/>
      </a:lt1>
      <a:dk2>
        <a:srgbClr val="0070C0"/>
      </a:dk2>
      <a:lt2>
        <a:srgbClr val="DDDDDD"/>
      </a:lt2>
      <a:accent1>
        <a:srgbClr val="5191CD"/>
      </a:accent1>
      <a:accent2>
        <a:srgbClr val="2D86E7"/>
      </a:accent2>
      <a:accent3>
        <a:srgbClr val="A4D7F4"/>
      </a:accent3>
      <a:accent4>
        <a:srgbClr val="7AA23A"/>
      </a:accent4>
      <a:accent5>
        <a:srgbClr val="FFC211"/>
      </a:accent5>
      <a:accent6>
        <a:srgbClr val="C94409"/>
      </a:accent6>
      <a:hlink>
        <a:srgbClr val="5191CD"/>
      </a:hlink>
      <a:folHlink>
        <a:srgbClr val="595959"/>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marL="0" marR="0" indent="0" algn="l" defTabSz="914363" rtl="0" eaLnBrk="1" fontAlgn="auto" latinLnBrk="0" hangingPunct="1">
          <a:lnSpc>
            <a:spcPct val="100000"/>
          </a:lnSpc>
          <a:spcBef>
            <a:spcPct val="0"/>
          </a:spcBef>
          <a:spcAft>
            <a:spcPts val="0"/>
          </a:spcAft>
          <a:buClrTx/>
          <a:buSzTx/>
          <a:buFontTx/>
          <a:buNone/>
          <a:tabLst/>
          <a:defRPr kumimoji="0" sz="1600" b="0" i="0" u="none" strike="noStrike" kern="1200" cap="none" spc="0" normalizeH="0" baseline="0" noProof="0" dirty="0" smtClean="0">
            <a:ln w="3175">
              <a:noFill/>
            </a:ln>
            <a:solidFill>
              <a:schemeClr val="bg1"/>
            </a:solidFill>
            <a:effectLst/>
            <a:uLnTx/>
            <a:uFillTx/>
            <a:latin typeface="Segoe UI Light" pitchFamily="34" charset="0"/>
            <a:ea typeface="Verdana" pitchFamily="34" charset="0"/>
            <a:cs typeface="Verdana" pitchFamily="34" charset="0"/>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2" ma:contentTypeDescription="" ma:contentTypeScope="" ma:versionID="8add498658ef06bbcf3bc1f2c97d938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a14070d067e341e7ddc7e27ecc4a2d88"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d12e2661e9634d9aa98bbb375f31aced>
    <Event_x0020_Start_x0020_Date xmlns="01c77077-aee4-4b5f-bd4e-9cd40a6fff29">2016-07-25T07:00:00+00:00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iaa5f83406f94009a0f6a3e890699ff7>
    <External_x0020_Speaker xmlns="01c77077-aee4-4b5f-bd4e-9cd40a6fff29">Louis Berman; Mark Scurrell</External_x0020_Speaker>
    <m6878b9dd7994da4ba144f95347d99c6 xmlns="01c77077-aee4-4b5f-bd4e-9cd40a6fff29">
      <Terms xmlns="http://schemas.microsoft.com/office/infopath/2007/PartnerControls"/>
    </m6878b9dd7994da4ba144f95347d99c6>
    <Presentation_x0020_Date xmlns="01c77077-aee4-4b5f-bd4e-9cd40a6fff29">2016-07-26T07:00:00+00:00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mb2e01f7e2d8413988e28e59aa226eec>
    <MS_x0020_Content_x0020_Owner xmlns="01c77077-aee4-4b5f-bd4e-9cd40a6fff29">
      <UserInfo>
        <DisplayName/>
        <AccountId xsi:nil="true"/>
        <AccountType/>
      </UserInfo>
    </MS_x0020_Content_x0020_Owner>
    <Session_x0020_Code xmlns="01c77077-aee4-4b5f-bd4e-9cd40a6fff29">AZR302</Session_x0020_Code>
    <Event_x0020_End_x0020_Date xmlns="01c77077-aee4-4b5f-bd4e-9cd40a6fff29">2016-07-29T07:00:00+00:00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23</TermName>
          <TermId xmlns="http://schemas.microsoft.com/office/infopath/2007/PartnerControls">c09d5ec5-2933-44ea-a749-1cb568168204</TermId>
        </TermInfo>
      </Terms>
    </TaxKeywordTaxHTField>
    <TaxCatchAll xmlns="230e9df3-be65-4c73-a93b-d1236ebd677e">
      <Value>166</Value>
      <Value>53</Value>
      <Value>52</Value>
      <Value>51</Value>
    </TaxCatchAll>
    <NumberofDownloads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26ACC50-8F95-49B3-AB6F-6DC6481BB9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01c77077-aee4-4b5f-bd4e-9cd40a6fff29"/>
    <ds:schemaRef ds:uri="http://purl.org/dc/elements/1.1/"/>
    <ds:schemaRef ds:uri="http://schemas.microsoft.com/office/2006/metadata/properties"/>
    <ds:schemaRef ds:uri="http://schemas.microsoft.com/office/2006/documentManagement/types"/>
    <ds:schemaRef ds:uri="http://schemas.microsoft.com/sharepoint/v3"/>
    <ds:schemaRef ds:uri="230e9df3-be65-4c73-a93b-d1236ebd677e"/>
    <ds:schemaRef ds:uri="http://purl.org/dc/terms/"/>
    <ds:schemaRef ds:uri="http://schemas.openxmlformats.org/package/2006/metadata/core-properties"/>
    <ds:schemaRef ds:uri="http://purl.org/dc/dcmitype/"/>
    <ds:schemaRef ds:uri="http://schemas.microsoft.com/office/infopath/2007/PartnerControls"/>
    <ds:schemaRef ds:uri="8ff673fc-3231-4e3a-893b-6d7f7cd3276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TR23_BO_CT_Template</Template>
  <TotalTime>11556</TotalTime>
  <Words>3436</Words>
  <Application>Microsoft Office PowerPoint</Application>
  <PresentationFormat>Custom</PresentationFormat>
  <Paragraphs>594</Paragraphs>
  <Slides>56</Slides>
  <Notes>56</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56</vt:i4>
      </vt:variant>
    </vt:vector>
  </HeadingPairs>
  <TitlesOfParts>
    <vt:vector size="80" baseType="lpstr">
      <vt:lpstr>Arial</vt:lpstr>
      <vt:lpstr>Calibri</vt:lpstr>
      <vt:lpstr>Consolas</vt:lpstr>
      <vt:lpstr>Franklin Gothic Medium</vt:lpstr>
      <vt:lpstr>Roboto Light</vt:lpstr>
      <vt:lpstr>Segoe</vt:lpstr>
      <vt:lpstr>Segoe Print</vt:lpstr>
      <vt:lpstr>Segoe Pro</vt:lpstr>
      <vt:lpstr>Segoe Pro Light</vt:lpstr>
      <vt:lpstr>Segoe UI</vt:lpstr>
      <vt:lpstr>Segoe UI Light</vt:lpstr>
      <vt:lpstr>Tahoma</vt:lpstr>
      <vt:lpstr>Verdana</vt:lpstr>
      <vt:lpstr>Wingdings</vt:lpstr>
      <vt:lpstr>Wingdings 2</vt:lpstr>
      <vt:lpstr>5-50033_TR23_BO_CT_Template</vt:lpstr>
      <vt:lpstr>1_5-50033_TR23_BO_CT_Template</vt:lpstr>
      <vt:lpstr>Windows Azure</vt:lpstr>
      <vt:lpstr>5-30721_Build_2016_Template_Light</vt:lpstr>
      <vt:lpstr>2_5-50033_TR23_BO_CT_Template</vt:lpstr>
      <vt:lpstr>3_5-50033_TR23_BO_CT_Template</vt:lpstr>
      <vt:lpstr>4_5-50033_TR23_BO_CT_Template</vt:lpstr>
      <vt:lpstr>WPC2010_breakout_arcguide[1]</vt:lpstr>
      <vt:lpstr>1_WPC2010_breakout_arcguide[1]</vt:lpstr>
      <vt:lpstr>Dependency Injection</vt:lpstr>
      <vt:lpstr>What is Dependency Injection (DI)?</vt:lpstr>
      <vt:lpstr>SOLID</vt:lpstr>
      <vt:lpstr>In other words…</vt:lpstr>
      <vt:lpstr>Violation of the Dependency Inversion Principle</vt:lpstr>
      <vt:lpstr>3 Types of DI</vt:lpstr>
      <vt:lpstr>3 Types of DI</vt:lpstr>
      <vt:lpstr>3 Types of DI</vt:lpstr>
      <vt:lpstr>Tight Coupling</vt:lpstr>
      <vt:lpstr>How to use DI?</vt:lpstr>
      <vt:lpstr>What’s Wrong with this Component?</vt:lpstr>
      <vt:lpstr>Reduce coupling by removing dependencies</vt:lpstr>
      <vt:lpstr>Patterns for removing dependencies</vt:lpstr>
      <vt:lpstr>Reducing Coupling – Option 1</vt:lpstr>
      <vt:lpstr>Reducing Coupling – Option 2</vt:lpstr>
      <vt:lpstr>Constructor Injection</vt:lpstr>
      <vt:lpstr>Embrace abstractions</vt:lpstr>
      <vt:lpstr>Reduce Coupling Further</vt:lpstr>
      <vt:lpstr>Refactoring to Interfaces</vt:lpstr>
      <vt:lpstr>Loose Coupling</vt:lpstr>
      <vt:lpstr>Compare the main DI frameworks Performance</vt:lpstr>
      <vt:lpstr>Compare the main DI frameworks</vt:lpstr>
      <vt:lpstr>Compare the main DI frameworks</vt:lpstr>
      <vt:lpstr>PowerPoint Presentation</vt:lpstr>
      <vt:lpstr>Compare the main DI frameworks</vt:lpstr>
      <vt:lpstr>PowerPoint Presentation</vt:lpstr>
      <vt:lpstr>PowerPoint Presentation</vt:lpstr>
      <vt:lpstr>Mef</vt:lpstr>
      <vt:lpstr>Managed Extensibility Framework What is it?</vt:lpstr>
      <vt:lpstr>MEF Basics…</vt:lpstr>
      <vt:lpstr>MEF Basics…</vt:lpstr>
      <vt:lpstr>Part, enter stage left…</vt:lpstr>
      <vt:lpstr>Export</vt:lpstr>
      <vt:lpstr>Importit…</vt:lpstr>
      <vt:lpstr>Compose it.</vt:lpstr>
      <vt:lpstr>Compose it.</vt:lpstr>
      <vt:lpstr>Catalog Categories.</vt:lpstr>
      <vt:lpstr>Metadata…</vt:lpstr>
      <vt:lpstr>Parts can be lazy…</vt:lpstr>
      <vt:lpstr>Parts can be lazy…</vt:lpstr>
      <vt:lpstr>The slippery slope…</vt:lpstr>
      <vt:lpstr>The slippery slope… solved</vt:lpstr>
      <vt:lpstr>Lifetime</vt:lpstr>
      <vt:lpstr>Dependencies</vt:lpstr>
      <vt:lpstr>MEF Architecture</vt:lpstr>
      <vt:lpstr>MEF Architecture</vt:lpstr>
      <vt:lpstr>MEF Container</vt:lpstr>
      <vt:lpstr>Unity</vt:lpstr>
      <vt:lpstr>Dependency Injection Lifecycle</vt:lpstr>
      <vt:lpstr>Register</vt:lpstr>
      <vt:lpstr>Resolve</vt:lpstr>
      <vt:lpstr>Simple Code Example of DI</vt:lpstr>
      <vt:lpstr>When NOT to use DI.</vt:lpstr>
      <vt:lpstr>When NOT to use DI</vt:lpstr>
      <vt:lpstr>Labs on Dependency Injection Frameworks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Batch Processing in Azure</dc:title>
  <dc:subject>&lt;Speech title here&gt;</dc:subject>
  <dc:creator>Mark Scurrell</dc:creator>
  <cp:keywords>TechReady 23</cp:keywords>
  <dc:description>Template: Mitchell Derrey, Silverfox Productions_x000d_
Formatting: _x000d_
Audience Type:</dc:description>
  <cp:lastModifiedBy>Crystal Tenn</cp:lastModifiedBy>
  <cp:revision>264</cp:revision>
  <dcterms:created xsi:type="dcterms:W3CDTF">2016-07-14T18:09:02Z</dcterms:created>
  <dcterms:modified xsi:type="dcterms:W3CDTF">2017-10-04T00:15:37Z</dcterms:modified>
  <cp:category>TechReady 23</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166;#TechReady 23|c09d5ec5-2933-44ea-a749-1cb568168204</vt:lpwstr>
  </property>
  <property fmtid="{D5CDD505-2E9C-101B-9397-08002B2CF9AE}" pid="12" name="Audience1">
    <vt:lpwstr/>
  </property>
  <property fmtid="{D5CDD505-2E9C-101B-9397-08002B2CF9AE}" pid="13" name="Event Name">
    <vt:lpwstr>51;#TechReady|ebdf1b7d-d34f-4ccf-ac45-ca5a756d5c65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crtenn@microsoft.com</vt:lpwstr>
  </property>
  <property fmtid="{D5CDD505-2E9C-101B-9397-08002B2CF9AE}" pid="18" name="MSIP_Label_f42aa342-8706-4288-bd11-ebb85995028c_SetDate">
    <vt:lpwstr>2017-09-16T23:34:21.1669341-04:00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